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6"/>
  </p:notesMasterIdLst>
  <p:sldIdLst>
    <p:sldId id="260" r:id="rId2"/>
    <p:sldId id="261" r:id="rId3"/>
    <p:sldId id="268" r:id="rId4"/>
    <p:sldId id="270" r:id="rId5"/>
    <p:sldId id="271" r:id="rId6"/>
    <p:sldId id="272" r:id="rId7"/>
    <p:sldId id="276" r:id="rId8"/>
    <p:sldId id="277" r:id="rId9"/>
    <p:sldId id="278" r:id="rId10"/>
    <p:sldId id="279" r:id="rId11"/>
    <p:sldId id="273" r:id="rId12"/>
    <p:sldId id="274" r:id="rId13"/>
    <p:sldId id="275" r:id="rId14"/>
    <p:sldId id="269" r:id="rId15"/>
  </p:sldIdLst>
  <p:sldSz cx="9144000" cy="6858000" type="screen4x3"/>
  <p:notesSz cx="6858000" cy="9144000"/>
  <p:embeddedFontLst>
    <p:embeddedFont>
      <p:font typeface="Twinkl Light" pitchFamily="2" charset="0"/>
      <p:regular r:id="rId17"/>
    </p:embeddedFont>
    <p:embeddedFont>
      <p:font typeface="Twinkl SemiBold" pitchFamily="2" charset="0"/>
      <p:bold r:id="rId18"/>
    </p:embeddedFont>
    <p:embeddedFont>
      <p:font typeface="BPreplay" panose="02000503000000020004" pitchFamily="50"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lear Sans Light" panose="020B0303030202020304" pitchFamily="34" charset="0"/>
      <p:regular r:id="rId27"/>
    </p:embeddedFont>
    <p:embeddedFont>
      <p:font typeface="Sassoon Infant Rg" panose="02000503030000020003" pitchFamily="50" charset="0"/>
      <p:regular r:id="rId28"/>
      <p:bold r:id="rId29"/>
    </p:embeddedFont>
    <p:embeddedFont>
      <p:font typeface="Clear Sans" panose="020B05030302020203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B2E5"/>
    <a:srgbClr val="91C8E5"/>
    <a:srgbClr val="00A7E7"/>
    <a:srgbClr val="639FCE"/>
    <a:srgbClr val="AFDFF9"/>
    <a:srgbClr val="87BD31"/>
    <a:srgbClr val="4D533B"/>
    <a:srgbClr val="4095A3"/>
    <a:srgbClr val="B2D30B"/>
    <a:srgbClr val="65B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100" d="100"/>
          <a:sy n="100" d="100"/>
        </p:scale>
        <p:origin x="1356" y="3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customXml" Target="../customXml/item1.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544AD-5AD8-424C-9184-AE7CEE06F1AC}" type="datetimeFigureOut">
              <a:rPr lang="en-GB" smtClean="0"/>
              <a:t>11/02/2019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5D35D-E792-41E1-B498-39BBA43D4011}" type="slidenum">
              <a:rPr lang="en-GB" smtClean="0"/>
              <a:t>‹#›</a:t>
            </a:fld>
            <a:endParaRPr lang="en-GB"/>
          </a:p>
        </p:txBody>
      </p:sp>
    </p:spTree>
    <p:extLst>
      <p:ext uri="{BB962C8B-B14F-4D97-AF65-F5344CB8AC3E}">
        <p14:creationId xmlns:p14="http://schemas.microsoft.com/office/powerpoint/2010/main" val="29556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4227283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2" name="Rounded Rectangle 1"/>
          <p:cNvSpPr/>
          <p:nvPr userDrawn="1"/>
        </p:nvSpPr>
        <p:spPr bwMode="auto">
          <a:xfrm>
            <a:off x="479425" y="728663"/>
            <a:ext cx="8196263" cy="1787525"/>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3" name="Rounded Rectangle 2"/>
          <p:cNvSpPr/>
          <p:nvPr userDrawn="1"/>
        </p:nvSpPr>
        <p:spPr bwMode="auto">
          <a:xfrm>
            <a:off x="479425" y="2806700"/>
            <a:ext cx="8196263" cy="3324225"/>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Tree>
    <p:extLst>
      <p:ext uri="{BB962C8B-B14F-4D97-AF65-F5344CB8AC3E}">
        <p14:creationId xmlns:p14="http://schemas.microsoft.com/office/powerpoint/2010/main" val="277319567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80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ounded Rectangle 3"/>
          <p:cNvSpPr/>
          <p:nvPr userDrawn="1"/>
        </p:nvSpPr>
        <p:spPr bwMode="auto">
          <a:xfrm>
            <a:off x="468313" y="457200"/>
            <a:ext cx="8207375" cy="5940425"/>
          </a:xfrm>
          <a:prstGeom prst="roundRect">
            <a:avLst>
              <a:gd name="adj" fmla="val 0"/>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Tree>
    <p:extLst>
      <p:ext uri="{BB962C8B-B14F-4D97-AF65-F5344CB8AC3E}">
        <p14:creationId xmlns:p14="http://schemas.microsoft.com/office/powerpoint/2010/main" val="651520660"/>
      </p:ext>
    </p:extLst>
  </p:cSld>
  <p:clrMapOvr>
    <a:masterClrMapping/>
  </p:clrMapOvr>
  <p:extLst mod="1">
    <p:ext uri="{DCECCB84-F9BA-43D5-87BE-67443E8EF086}">
      <p15:sldGuideLst xmlns:p15="http://schemas.microsoft.com/office/powerpoint/2012/main">
        <p15:guide id="1" pos="295" userDrawn="1">
          <p15:clr>
            <a:srgbClr val="A4A3A4"/>
          </p15:clr>
        </p15:guide>
        <p15:guide id="2" pos="431" userDrawn="1">
          <p15:clr>
            <a:srgbClr val="A4A3A4"/>
          </p15:clr>
        </p15:guide>
        <p15:guide id="3" pos="5465" userDrawn="1">
          <p15:clr>
            <a:srgbClr val="A4A3A4"/>
          </p15:clr>
        </p15:guide>
        <p15:guide id="4" pos="5329" userDrawn="1">
          <p15:clr>
            <a:srgbClr val="A4A3A4"/>
          </p15:clr>
        </p15:guide>
        <p15:guide id="6" orient="horz" pos="414" userDrawn="1">
          <p15:clr>
            <a:srgbClr val="A4A3A4"/>
          </p15:clr>
        </p15:guide>
        <p15:guide id="7" orient="horz" pos="3906" userDrawn="1">
          <p15:clr>
            <a:srgbClr val="A4A3A4"/>
          </p15:clr>
        </p15:guide>
        <p15:guide id="8" orient="horz" pos="4042" userDrawn="1">
          <p15:clr>
            <a:srgbClr val="A4A3A4"/>
          </p15:clr>
        </p15:guide>
        <p15:guide id="9" pos="5397"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864354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268141"/>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7" r:id="rId4"/>
    <p:sldLayoutId id="2147483676" r:id="rId5"/>
  </p:sldLayoutIdLst>
  <p:txStyles>
    <p:titleStyle>
      <a:lvl1pPr algn="l" rtl="0" eaLnBrk="1" fontAlgn="base" hangingPunct="1">
        <a:lnSpc>
          <a:spcPct val="90000"/>
        </a:lnSpc>
        <a:spcBef>
          <a:spcPct val="0"/>
        </a:spcBef>
        <a:spcAft>
          <a:spcPct val="0"/>
        </a:spcAft>
        <a:defRPr sz="4000" b="1" kern="1200">
          <a:solidFill>
            <a:srgbClr val="6F8183"/>
          </a:solidFill>
          <a:latin typeface="+mj-lt"/>
          <a:ea typeface="+mj-ea"/>
          <a:cs typeface="+mj-cs"/>
        </a:defRPr>
      </a:lvl1pPr>
      <a:lvl2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2pPr>
      <a:lvl3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3pPr>
      <a:lvl4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4pPr>
      <a:lvl5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5pPr>
      <a:lvl6pPr marL="4572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6pPr>
      <a:lvl7pPr marL="9144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7pPr>
      <a:lvl8pPr marL="13716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8pPr>
      <a:lvl9pPr marL="18288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A4A3A4"/>
          </p15:clr>
        </p15:guide>
        <p15:guide id="2" orient="horz" pos="2160" userDrawn="1">
          <p15:clr>
            <a:srgbClr val="A4A3A4"/>
          </p15:clr>
        </p15:guide>
        <p15:guide id="3" orient="horz" pos="278" userDrawn="1">
          <p15:clr>
            <a:srgbClr val="A4A3A4"/>
          </p15:clr>
        </p15:guide>
        <p15:guide id="4" orient="horz" pos="414" userDrawn="1">
          <p15:clr>
            <a:srgbClr val="A4A3A4"/>
          </p15:clr>
        </p15:guide>
        <p15:guide id="5" orient="horz" pos="4042" userDrawn="1">
          <p15:clr>
            <a:srgbClr val="A4A3A4"/>
          </p15:clr>
        </p15:guide>
        <p15:guide id="6" orient="horz" pos="3906" userDrawn="1">
          <p15:clr>
            <a:srgbClr val="A4A3A4"/>
          </p15:clr>
        </p15:guide>
        <p15:guide id="7" pos="295" userDrawn="1">
          <p15:clr>
            <a:srgbClr val="A4A3A4"/>
          </p15:clr>
        </p15:guide>
        <p15:guide id="8" pos="431" userDrawn="1">
          <p15:clr>
            <a:srgbClr val="A4A3A4"/>
          </p15:clr>
        </p15:guide>
        <p15:guide id="9" pos="5465" userDrawn="1">
          <p15:clr>
            <a:srgbClr val="A4A3A4"/>
          </p15:clr>
        </p15:guide>
        <p15:guide id="10" pos="5329" userDrawn="1">
          <p15:clr>
            <a:srgbClr val="A4A3A4"/>
          </p15:clr>
        </p15:guide>
        <p15:guide id="11" pos="5397" userDrawn="1">
          <p15:clr>
            <a:srgbClr val="A4A3A4"/>
          </p15:clr>
        </p15:guide>
        <p15:guide id="12" orient="horz" pos="346"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075" y="690664"/>
            <a:ext cx="8196263" cy="1815999"/>
          </a:xfrm>
          <a:prstGeom prst="rect">
            <a:avLst/>
          </a:prstGeom>
          <a:solidFill>
            <a:srgbClr val="4EB2E5">
              <a:alpha val="9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latin typeface="Twinkl Light" pitchFamily="2" charset="0"/>
            </a:endParaRPr>
          </a:p>
        </p:txBody>
      </p:sp>
      <p:sp>
        <p:nvSpPr>
          <p:cNvPr id="8195" name="Title 7"/>
          <p:cNvSpPr>
            <a:spLocks/>
          </p:cNvSpPr>
          <p:nvPr/>
        </p:nvSpPr>
        <p:spPr bwMode="auto">
          <a:xfrm>
            <a:off x="698432" y="796975"/>
            <a:ext cx="7761356" cy="1603375"/>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lIns="0" tIns="0" rIns="0" bIns="0" anchor="ctr"/>
          <a:lstStyle>
            <a:lvl1pPr>
              <a:defRPr>
                <a:solidFill>
                  <a:schemeClr val="tx1"/>
                </a:solidFill>
                <a:latin typeface="Clear Sans Light" panose="020B0303030202020304" pitchFamily="34" charset="0"/>
                <a:cs typeface="Arial" panose="020B0604020202020204" pitchFamily="34" charset="0"/>
              </a:defRPr>
            </a:lvl1pPr>
            <a:lvl2pPr marL="742950" indent="-28575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fontAlgn="base">
              <a:spcBef>
                <a:spcPct val="0"/>
              </a:spcBef>
              <a:spcAft>
                <a:spcPct val="0"/>
              </a:spcAft>
            </a:pPr>
            <a:r>
              <a:rPr lang="en-GB" altLang="en-US" sz="4400" dirty="0">
                <a:solidFill>
                  <a:prstClr val="white"/>
                </a:solidFill>
                <a:latin typeface="Twinkl Light" pitchFamily="2" charset="0"/>
                <a:cs typeface="Clear Sans Light" panose="020B0303030202020304" pitchFamily="34" charset="0"/>
              </a:rPr>
              <a:t>Working Scientifically Lesson 1:</a:t>
            </a:r>
          </a:p>
          <a:p>
            <a:pPr fontAlgn="base">
              <a:spcBef>
                <a:spcPct val="0"/>
              </a:spcBef>
              <a:spcAft>
                <a:spcPct val="0"/>
              </a:spcAft>
            </a:pPr>
            <a:r>
              <a:rPr lang="en-GB" altLang="en-US" sz="4400" dirty="0">
                <a:solidFill>
                  <a:prstClr val="white"/>
                </a:solidFill>
                <a:latin typeface="Twinkl SemiBold" pitchFamily="2" charset="0"/>
                <a:cs typeface="Clear Sans Light" panose="020B0303030202020304" pitchFamily="34" charset="0"/>
              </a:rPr>
              <a:t>Presenting Data in Tables</a:t>
            </a:r>
          </a:p>
        </p:txBody>
      </p:sp>
    </p:spTree>
    <p:extLst>
      <p:ext uri="{BB962C8B-B14F-4D97-AF65-F5344CB8AC3E}">
        <p14:creationId xmlns:p14="http://schemas.microsoft.com/office/powerpoint/2010/main" val="361106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Extension</a:t>
            </a:r>
            <a:endParaRPr lang="en-GB" sz="3600" dirty="0">
              <a:solidFill>
                <a:srgbClr val="4EB2E5"/>
              </a:solidFill>
              <a:latin typeface="Twinkl SemiBold"/>
              <a:cs typeface="Clear Sans Light" panose="020B0303030202020304" pitchFamily="34" charset="0"/>
            </a:endParaRPr>
          </a:p>
        </p:txBody>
      </p:sp>
      <p:pic>
        <p:nvPicPr>
          <p:cNvPr id="3" name="Picture 2">
            <a:extLst>
              <a:ext uri="{FF2B5EF4-FFF2-40B4-BE49-F238E27FC236}">
                <a16:creationId xmlns:a16="http://schemas.microsoft.com/office/drawing/2014/main" xmlns="" id="{E97981C8-35D6-4535-BAF7-2A7ED1127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2354"/>
            <a:ext cx="723986" cy="720000"/>
          </a:xfrm>
          <a:prstGeom prst="rect">
            <a:avLst/>
          </a:prstGeom>
        </p:spPr>
      </p:pic>
      <p:sp>
        <p:nvSpPr>
          <p:cNvPr id="6" name="Rectangle 5"/>
          <p:cNvSpPr/>
          <p:nvPr/>
        </p:nvSpPr>
        <p:spPr>
          <a:xfrm>
            <a:off x="684212" y="1316355"/>
            <a:ext cx="7775575" cy="492443"/>
          </a:xfrm>
          <a:prstGeom prst="rect">
            <a:avLst/>
          </a:prstGeom>
        </p:spPr>
        <p:txBody>
          <a:bodyPr wrap="square" lIns="0" tIns="0" rIns="0" bIns="0">
            <a:spAutoFit/>
          </a:bodyPr>
          <a:lstStyle/>
          <a:p>
            <a:pPr algn="ctr"/>
            <a:r>
              <a:rPr lang="en-GB" sz="1600" dirty="0"/>
              <a:t>You could draw a frequency graph of your results. </a:t>
            </a:r>
          </a:p>
          <a:p>
            <a:pPr algn="ctr"/>
            <a:r>
              <a:rPr lang="en-GB" sz="1600" dirty="0"/>
              <a:t>What is the shape like?</a:t>
            </a:r>
          </a:p>
        </p:txBody>
      </p:sp>
      <p:sp>
        <p:nvSpPr>
          <p:cNvPr id="7" name="Rectangle 6"/>
          <p:cNvSpPr/>
          <p:nvPr/>
        </p:nvSpPr>
        <p:spPr>
          <a:xfrm>
            <a:off x="682096" y="4889289"/>
            <a:ext cx="7775575" cy="246221"/>
          </a:xfrm>
          <a:prstGeom prst="rect">
            <a:avLst/>
          </a:prstGeom>
        </p:spPr>
        <p:txBody>
          <a:bodyPr wrap="square" lIns="0" tIns="0" rIns="0" bIns="0">
            <a:spAutoFit/>
          </a:bodyPr>
          <a:lstStyle/>
          <a:p>
            <a:pPr algn="ctr"/>
            <a:r>
              <a:rPr lang="en-GB" sz="1600" dirty="0"/>
              <a:t>Why is it shaped like this?</a:t>
            </a:r>
          </a:p>
        </p:txBody>
      </p:sp>
      <p:grpSp>
        <p:nvGrpSpPr>
          <p:cNvPr id="8" name="Group 7"/>
          <p:cNvGrpSpPr/>
          <p:nvPr/>
        </p:nvGrpSpPr>
        <p:grpSpPr>
          <a:xfrm>
            <a:off x="1134533" y="5288600"/>
            <a:ext cx="6866467" cy="790468"/>
            <a:chOff x="-1797843" y="2091266"/>
            <a:chExt cx="6866467" cy="790468"/>
          </a:xfrm>
        </p:grpSpPr>
        <p:sp>
          <p:nvSpPr>
            <p:cNvPr id="9" name="Rectangle 8"/>
            <p:cNvSpPr/>
            <p:nvPr/>
          </p:nvSpPr>
          <p:spPr>
            <a:xfrm>
              <a:off x="-1797843" y="2091266"/>
              <a:ext cx="6866467" cy="790468"/>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7842" y="2152135"/>
              <a:ext cx="6866466" cy="646331"/>
            </a:xfrm>
            <a:prstGeom prst="rect">
              <a:avLst/>
            </a:prstGeom>
            <a:noFill/>
          </p:spPr>
          <p:txBody>
            <a:bodyPr wrap="square" rtlCol="0">
              <a:spAutoFit/>
            </a:bodyPr>
            <a:lstStyle/>
            <a:p>
              <a:pPr algn="ctr"/>
              <a:r>
                <a:rPr lang="en-GB" dirty="0"/>
                <a:t>The graph shows the normal distribution of heights within a population. The average height having the highest frequency.</a:t>
              </a:r>
            </a:p>
          </p:txBody>
        </p:sp>
      </p:grpSp>
      <p:cxnSp>
        <p:nvCxnSpPr>
          <p:cNvPr id="18" name="Straight Connector 17"/>
          <p:cNvCxnSpPr/>
          <p:nvPr/>
        </p:nvCxnSpPr>
        <p:spPr>
          <a:xfrm>
            <a:off x="1729624" y="4538132"/>
            <a:ext cx="64618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29624" y="2353733"/>
            <a:ext cx="0" cy="21843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767724" y="2390892"/>
            <a:ext cx="6316132" cy="2124426"/>
            <a:chOff x="1828801" y="2233614"/>
            <a:chExt cx="6316132" cy="2124426"/>
          </a:xfrm>
        </p:grpSpPr>
        <p:sp>
          <p:nvSpPr>
            <p:cNvPr id="23" name="Rectangle 22"/>
            <p:cNvSpPr/>
            <p:nvPr/>
          </p:nvSpPr>
          <p:spPr>
            <a:xfrm>
              <a:off x="1828801" y="4290306"/>
              <a:ext cx="287866" cy="6773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163560" y="4186976"/>
              <a:ext cx="287866" cy="17106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498319" y="4123268"/>
              <a:ext cx="287866" cy="234772"/>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2833078" y="3933825"/>
              <a:ext cx="287866" cy="424215"/>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3167837" y="3759200"/>
              <a:ext cx="287866" cy="5988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3502596" y="3124200"/>
              <a:ext cx="287866" cy="12338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3837355" y="2476500"/>
              <a:ext cx="287866" cy="18815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4172114" y="2628900"/>
              <a:ext cx="287866" cy="17291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4506873" y="2233614"/>
              <a:ext cx="287866" cy="2124426"/>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4841632" y="2628900"/>
              <a:ext cx="287866" cy="17291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5176391" y="2524126"/>
              <a:ext cx="287866" cy="1833914"/>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5511150" y="2962276"/>
              <a:ext cx="287866" cy="1395764"/>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5845909" y="3028950"/>
              <a:ext cx="287866" cy="132908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80668" y="3348038"/>
              <a:ext cx="287866" cy="1010001"/>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6515427" y="3795714"/>
              <a:ext cx="287866" cy="562326"/>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6850186" y="4076700"/>
              <a:ext cx="287866" cy="2813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7184945" y="4186976"/>
              <a:ext cx="287866" cy="17106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7519704" y="4290306"/>
              <a:ext cx="287866" cy="67041"/>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7857067" y="4311628"/>
              <a:ext cx="287866" cy="4571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1729623" y="4561774"/>
            <a:ext cx="6461877" cy="246221"/>
          </a:xfrm>
          <a:prstGeom prst="rect">
            <a:avLst/>
          </a:prstGeom>
        </p:spPr>
        <p:txBody>
          <a:bodyPr wrap="square" lIns="0" tIns="0" rIns="0" bIns="0">
            <a:spAutoFit/>
          </a:bodyPr>
          <a:lstStyle/>
          <a:p>
            <a:pPr algn="ctr"/>
            <a:r>
              <a:rPr lang="en-GB" sz="1600" dirty="0" smtClean="0">
                <a:latin typeface="+mj-lt"/>
              </a:rPr>
              <a:t>Height</a:t>
            </a:r>
            <a:endParaRPr lang="en-GB" sz="1600" dirty="0">
              <a:latin typeface="+mj-lt"/>
            </a:endParaRPr>
          </a:p>
        </p:txBody>
      </p:sp>
      <p:sp>
        <p:nvSpPr>
          <p:cNvPr id="45" name="Rectangle 44"/>
          <p:cNvSpPr/>
          <p:nvPr/>
        </p:nvSpPr>
        <p:spPr>
          <a:xfrm>
            <a:off x="380590" y="3329994"/>
            <a:ext cx="1512603" cy="246221"/>
          </a:xfrm>
          <a:prstGeom prst="rect">
            <a:avLst/>
          </a:prstGeom>
        </p:spPr>
        <p:txBody>
          <a:bodyPr wrap="square" lIns="0" tIns="0" rIns="0" bIns="0">
            <a:spAutoFit/>
          </a:bodyPr>
          <a:lstStyle/>
          <a:p>
            <a:pPr algn="ctr"/>
            <a:r>
              <a:rPr lang="en-GB" sz="1600" dirty="0" smtClean="0">
                <a:latin typeface="+mj-lt"/>
              </a:rPr>
              <a:t>Frequency</a:t>
            </a:r>
            <a:endParaRPr lang="en-GB" sz="1600" dirty="0">
              <a:latin typeface="+mj-lt"/>
            </a:endParaRPr>
          </a:p>
        </p:txBody>
      </p:sp>
      <p:sp>
        <p:nvSpPr>
          <p:cNvPr id="46" name="Freeform 45"/>
          <p:cNvSpPr/>
          <p:nvPr/>
        </p:nvSpPr>
        <p:spPr>
          <a:xfrm>
            <a:off x="1828800" y="2667343"/>
            <a:ext cx="6248400" cy="1793743"/>
          </a:xfrm>
          <a:custGeom>
            <a:avLst/>
            <a:gdLst>
              <a:gd name="connsiteX0" fmla="*/ 0 w 6248400"/>
              <a:gd name="connsiteY0" fmla="*/ 1748700 h 1797806"/>
              <a:gd name="connsiteX1" fmla="*/ 1424940 w 6248400"/>
              <a:gd name="connsiteY1" fmla="*/ 1520100 h 1797806"/>
              <a:gd name="connsiteX2" fmla="*/ 2316480 w 6248400"/>
              <a:gd name="connsiteY2" fmla="*/ 125640 h 1797806"/>
              <a:gd name="connsiteX3" fmla="*/ 3032760 w 6248400"/>
              <a:gd name="connsiteY3" fmla="*/ 171360 h 1797806"/>
              <a:gd name="connsiteX4" fmla="*/ 3970020 w 6248400"/>
              <a:gd name="connsiteY4" fmla="*/ 1055280 h 1797806"/>
              <a:gd name="connsiteX5" fmla="*/ 4663440 w 6248400"/>
              <a:gd name="connsiteY5" fmla="*/ 1550580 h 1797806"/>
              <a:gd name="connsiteX6" fmla="*/ 5623560 w 6248400"/>
              <a:gd name="connsiteY6" fmla="*/ 1763940 h 1797806"/>
              <a:gd name="connsiteX7" fmla="*/ 6248400 w 6248400"/>
              <a:gd name="connsiteY7" fmla="*/ 1794420 h 1797806"/>
              <a:gd name="connsiteX0" fmla="*/ 0 w 6248400"/>
              <a:gd name="connsiteY0" fmla="*/ 1744637 h 1793743"/>
              <a:gd name="connsiteX1" fmla="*/ 1424940 w 6248400"/>
              <a:gd name="connsiteY1" fmla="*/ 1516037 h 1793743"/>
              <a:gd name="connsiteX2" fmla="*/ 2316480 w 6248400"/>
              <a:gd name="connsiteY2" fmla="*/ 121577 h 1793743"/>
              <a:gd name="connsiteX3" fmla="*/ 3032760 w 6248400"/>
              <a:gd name="connsiteY3" fmla="*/ 167297 h 1793743"/>
              <a:gd name="connsiteX4" fmla="*/ 3970020 w 6248400"/>
              <a:gd name="connsiteY4" fmla="*/ 1051217 h 1793743"/>
              <a:gd name="connsiteX5" fmla="*/ 4663440 w 6248400"/>
              <a:gd name="connsiteY5" fmla="*/ 1546517 h 1793743"/>
              <a:gd name="connsiteX6" fmla="*/ 5623560 w 6248400"/>
              <a:gd name="connsiteY6" fmla="*/ 1759877 h 1793743"/>
              <a:gd name="connsiteX7" fmla="*/ 6248400 w 6248400"/>
              <a:gd name="connsiteY7" fmla="*/ 1790357 h 179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8400" h="1793743">
                <a:moveTo>
                  <a:pt x="0" y="1744637"/>
                </a:moveTo>
                <a:cubicBezTo>
                  <a:pt x="519430" y="1765592"/>
                  <a:pt x="1038860" y="1786547"/>
                  <a:pt x="1424940" y="1516037"/>
                </a:cubicBezTo>
                <a:cubicBezTo>
                  <a:pt x="1811020" y="1245527"/>
                  <a:pt x="2048510" y="346367"/>
                  <a:pt x="2316480" y="121577"/>
                </a:cubicBezTo>
                <a:cubicBezTo>
                  <a:pt x="2584450" y="-103213"/>
                  <a:pt x="2842895" y="26645"/>
                  <a:pt x="3032760" y="167297"/>
                </a:cubicBezTo>
                <a:cubicBezTo>
                  <a:pt x="3222625" y="307949"/>
                  <a:pt x="3698240" y="821347"/>
                  <a:pt x="3970020" y="1051217"/>
                </a:cubicBezTo>
                <a:cubicBezTo>
                  <a:pt x="4241800" y="1281087"/>
                  <a:pt x="4387850" y="1428407"/>
                  <a:pt x="4663440" y="1546517"/>
                </a:cubicBezTo>
                <a:cubicBezTo>
                  <a:pt x="4939030" y="1664627"/>
                  <a:pt x="5359400" y="1719237"/>
                  <a:pt x="5623560" y="1759877"/>
                </a:cubicBezTo>
                <a:cubicBezTo>
                  <a:pt x="5887720" y="1800517"/>
                  <a:pt x="6068060" y="1795437"/>
                  <a:pt x="6248400" y="1790357"/>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1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4924425"/>
          </a:xfrm>
          <a:prstGeom prst="rect">
            <a:avLst/>
          </a:prstGeom>
        </p:spPr>
        <p:txBody>
          <a:bodyPr wrap="square" lIns="0" tIns="0" rIns="0" bIns="0">
            <a:spAutoFit/>
          </a:bodyPr>
          <a:lstStyle/>
          <a:p>
            <a:r>
              <a:rPr lang="en-GB" sz="1600" dirty="0">
                <a:solidFill>
                  <a:srgbClr val="4EB2E5"/>
                </a:solidFill>
                <a:latin typeface="+mj-lt"/>
              </a:rPr>
              <a:t>Super</a:t>
            </a:r>
          </a:p>
          <a:p>
            <a:pPr marL="342900" indent="-342900">
              <a:lnSpc>
                <a:spcPct val="100000"/>
              </a:lnSpc>
              <a:spcBef>
                <a:spcPts val="0"/>
              </a:spcBef>
              <a:buFont typeface="+mj-lt"/>
              <a:buAutoNum type="arabicPeriod"/>
            </a:pPr>
            <a:r>
              <a:rPr lang="en-GB" sz="1600" dirty="0"/>
              <a:t>Reorganise your data from youngest to oldest.</a:t>
            </a:r>
            <a:br>
              <a:rPr lang="en-GB" sz="1600" dirty="0"/>
            </a:br>
            <a:r>
              <a:rPr lang="en-GB" sz="1600" dirty="0"/>
              <a:t>What can you conclude? Explain the reasons for your conclusion.</a:t>
            </a:r>
          </a:p>
          <a:p>
            <a:pPr marL="342900" indent="-342900">
              <a:lnSpc>
                <a:spcPct val="100000"/>
              </a:lnSpc>
              <a:spcBef>
                <a:spcPts val="0"/>
              </a:spcBef>
              <a:buFont typeface="+mj-lt"/>
              <a:buAutoNum type="arabicPeriod"/>
            </a:pPr>
            <a:endParaRPr lang="en-GB" sz="1600" dirty="0"/>
          </a:p>
          <a:p>
            <a:pPr marL="342900" indent="-342900">
              <a:lnSpc>
                <a:spcPct val="100000"/>
              </a:lnSpc>
              <a:spcBef>
                <a:spcPts val="0"/>
              </a:spcBef>
              <a:buFont typeface="+mj-lt"/>
              <a:buAutoNum type="arabicPeriod"/>
            </a:pPr>
            <a:r>
              <a:rPr lang="en-GB" sz="1600" dirty="0"/>
              <a:t>What is the most frequent eye colour?</a:t>
            </a:r>
          </a:p>
          <a:p>
            <a:pPr marL="342900" indent="-342900">
              <a:lnSpc>
                <a:spcPct val="100000"/>
              </a:lnSpc>
              <a:spcBef>
                <a:spcPts val="0"/>
              </a:spcBef>
              <a:buFont typeface="+mj-lt"/>
              <a:buAutoNum type="arabicPeriod"/>
            </a:pPr>
            <a:endParaRPr lang="en-GB" sz="1600" dirty="0"/>
          </a:p>
          <a:p>
            <a:pPr marL="342900" indent="-342900">
              <a:lnSpc>
                <a:spcPct val="100000"/>
              </a:lnSpc>
              <a:spcBef>
                <a:spcPts val="0"/>
              </a:spcBef>
              <a:buFont typeface="+mj-lt"/>
              <a:buAutoNum type="arabicPeriod"/>
            </a:pPr>
            <a:r>
              <a:rPr lang="en-GB" sz="1600" dirty="0"/>
              <a:t>Put the height frequency data in order. </a:t>
            </a:r>
            <a:br>
              <a:rPr lang="en-GB" sz="1600" dirty="0"/>
            </a:br>
            <a:r>
              <a:rPr lang="en-GB" sz="1600" dirty="0"/>
              <a:t>What are the most frequent heights?</a:t>
            </a:r>
          </a:p>
          <a:p>
            <a:pPr>
              <a:lnSpc>
                <a:spcPct val="100000"/>
              </a:lnSpc>
              <a:spcBef>
                <a:spcPts val="0"/>
              </a:spcBef>
            </a:pPr>
            <a:endParaRPr lang="en-GB" sz="1600" dirty="0">
              <a:latin typeface="+mj-lt"/>
            </a:endParaRPr>
          </a:p>
          <a:p>
            <a:r>
              <a:rPr lang="en-GB" sz="1600" dirty="0">
                <a:solidFill>
                  <a:srgbClr val="4EB2E5"/>
                </a:solidFill>
                <a:latin typeface="+mj-lt"/>
              </a:rPr>
              <a:t>Stretching</a:t>
            </a:r>
          </a:p>
          <a:p>
            <a:pPr marL="342900" indent="-342900">
              <a:buFont typeface="+mj-lt"/>
              <a:buAutoNum type="arabicPeriod"/>
            </a:pPr>
            <a:r>
              <a:rPr lang="en-GB" sz="1600" dirty="0"/>
              <a:t>Are there any anomalies in your data? </a:t>
            </a:r>
            <a:br>
              <a:rPr lang="en-GB" sz="1600" dirty="0"/>
            </a:br>
            <a:r>
              <a:rPr lang="en-GB" sz="1600" dirty="0"/>
              <a:t>How do you know?</a:t>
            </a:r>
          </a:p>
          <a:p>
            <a:pPr marL="342900" indent="-342900">
              <a:buFont typeface="+mj-lt"/>
              <a:buAutoNum type="arabicPeriod"/>
            </a:pPr>
            <a:endParaRPr lang="en-GB" sz="1600" dirty="0"/>
          </a:p>
          <a:p>
            <a:pPr marL="342900" indent="-342900">
              <a:buFont typeface="+mj-lt"/>
              <a:buAutoNum type="arabicPeriod"/>
            </a:pPr>
            <a:r>
              <a:rPr lang="en-GB" sz="1600" dirty="0"/>
              <a:t>Is there enough data to draw a conclusion? </a:t>
            </a:r>
          </a:p>
          <a:p>
            <a:pPr marL="342900" indent="-342900">
              <a:buFont typeface="+mj-lt"/>
              <a:buAutoNum type="arabicPeriod"/>
            </a:pPr>
            <a:endParaRPr lang="en-GB" sz="1600" dirty="0"/>
          </a:p>
          <a:p>
            <a:pPr marL="342900" indent="-342900">
              <a:buFont typeface="+mj-lt"/>
              <a:buAutoNum type="arabicPeriod"/>
            </a:pPr>
            <a:r>
              <a:rPr lang="en-GB" sz="1600" dirty="0"/>
              <a:t>Why might you re-order your data?</a:t>
            </a:r>
          </a:p>
          <a:p>
            <a:pPr marL="342900" indent="-342900">
              <a:buFont typeface="+mj-lt"/>
              <a:buAutoNum type="arabicPeriod"/>
            </a:pPr>
            <a:endParaRPr lang="en-GB" sz="1600" dirty="0"/>
          </a:p>
          <a:p>
            <a:pPr marL="342900" indent="-342900">
              <a:buFont typeface="+mj-lt"/>
              <a:buAutoNum type="arabicPeriod"/>
            </a:pPr>
            <a:r>
              <a:rPr lang="en-GB" sz="1600" dirty="0"/>
              <a:t>Is there a link between height and age? </a:t>
            </a:r>
          </a:p>
          <a:p>
            <a:pPr marL="342900" indent="-342900">
              <a:buFont typeface="+mj-lt"/>
              <a:buAutoNum type="arabicPeriod"/>
            </a:pPr>
            <a:endParaRPr lang="en-GB" sz="1600" dirty="0"/>
          </a:p>
          <a:p>
            <a:pPr marL="342900" indent="-342900">
              <a:buFont typeface="+mj-lt"/>
              <a:buAutoNum type="arabicPeriod"/>
            </a:pPr>
            <a:r>
              <a:rPr lang="en-GB" sz="1600" dirty="0"/>
              <a:t>What could you do with the data next?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Questions</a:t>
            </a:r>
          </a:p>
        </p:txBody>
      </p:sp>
      <p:pic>
        <p:nvPicPr>
          <p:cNvPr id="8" name="Picture 7">
            <a:extLst>
              <a:ext uri="{FF2B5EF4-FFF2-40B4-BE49-F238E27FC236}">
                <a16:creationId xmlns:a16="http://schemas.microsoft.com/office/drawing/2014/main" xmlns="" id="{1C5B752E-59EA-4A38-99EF-E52B3EABE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5732"/>
            <a:ext cx="723986" cy="720000"/>
          </a:xfrm>
          <a:prstGeom prst="rect">
            <a:avLst/>
          </a:prstGeom>
        </p:spPr>
      </p:pic>
      <p:pic>
        <p:nvPicPr>
          <p:cNvPr id="5" name="Picture 4">
            <a:extLst>
              <a:ext uri="{FF2B5EF4-FFF2-40B4-BE49-F238E27FC236}">
                <a16:creationId xmlns:a16="http://schemas.microsoft.com/office/drawing/2014/main" xmlns="" id="{D86C2153-2E1E-43D8-AC6A-11A96420F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154" y="2223110"/>
            <a:ext cx="3353633" cy="4634890"/>
          </a:xfrm>
          <a:prstGeom prst="rect">
            <a:avLst/>
          </a:prstGeom>
        </p:spPr>
      </p:pic>
    </p:spTree>
    <p:extLst>
      <p:ext uri="{BB962C8B-B14F-4D97-AF65-F5344CB8AC3E}">
        <p14:creationId xmlns:p14="http://schemas.microsoft.com/office/powerpoint/2010/main" val="3187596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246221"/>
          </a:xfrm>
          <a:prstGeom prst="rect">
            <a:avLst/>
          </a:prstGeom>
        </p:spPr>
        <p:txBody>
          <a:bodyPr wrap="square" lIns="0" tIns="0" rIns="0" bIns="0">
            <a:spAutoFit/>
          </a:bodyPr>
          <a:lstStyle/>
          <a:p>
            <a:pPr algn="ctr"/>
            <a:r>
              <a:rPr lang="en-GB" sz="1600"/>
              <a:t>Summarise what </a:t>
            </a:r>
            <a:r>
              <a:rPr lang="en-GB" sz="1600" dirty="0"/>
              <a:t>you found from your data collection.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Feedback</a:t>
            </a:r>
          </a:p>
        </p:txBody>
      </p:sp>
      <p:pic>
        <p:nvPicPr>
          <p:cNvPr id="5" name="Picture 4">
            <a:extLst>
              <a:ext uri="{FF2B5EF4-FFF2-40B4-BE49-F238E27FC236}">
                <a16:creationId xmlns:a16="http://schemas.microsoft.com/office/drawing/2014/main" xmlns="" id="{E97981C8-35D6-4535-BAF7-2A7ED1127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2354"/>
            <a:ext cx="723986" cy="720000"/>
          </a:xfrm>
          <a:prstGeom prst="rect">
            <a:avLst/>
          </a:prstGeom>
        </p:spPr>
      </p:pic>
      <p:pic>
        <p:nvPicPr>
          <p:cNvPr id="4" name="Picture 3">
            <a:extLst>
              <a:ext uri="{FF2B5EF4-FFF2-40B4-BE49-F238E27FC236}">
                <a16:creationId xmlns:a16="http://schemas.microsoft.com/office/drawing/2014/main" xmlns="" id="{5935129A-F45E-4D15-BCD5-8E5809FEAD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4428" y="1917434"/>
            <a:ext cx="4278268" cy="3172400"/>
          </a:xfrm>
          <a:prstGeom prst="rect">
            <a:avLst/>
          </a:prstGeom>
        </p:spPr>
      </p:pic>
      <p:sp>
        <p:nvSpPr>
          <p:cNvPr id="6" name="Rectangle 5">
            <a:extLst>
              <a:ext uri="{FF2B5EF4-FFF2-40B4-BE49-F238E27FC236}">
                <a16:creationId xmlns:a16="http://schemas.microsoft.com/office/drawing/2014/main" xmlns="" id="{C795DCB8-4D8B-45AF-9682-2C60F0664F27}"/>
              </a:ext>
            </a:extLst>
          </p:cNvPr>
          <p:cNvSpPr/>
          <p:nvPr/>
        </p:nvSpPr>
        <p:spPr>
          <a:xfrm>
            <a:off x="684213" y="5505003"/>
            <a:ext cx="7775573" cy="246221"/>
          </a:xfrm>
          <a:prstGeom prst="rect">
            <a:avLst/>
          </a:prstGeom>
        </p:spPr>
        <p:txBody>
          <a:bodyPr wrap="square" lIns="0" tIns="0" rIns="0" bIns="0">
            <a:spAutoFit/>
          </a:bodyPr>
          <a:lstStyle/>
          <a:p>
            <a:pPr algn="ctr"/>
            <a:r>
              <a:rPr lang="en-GB" sz="1600" dirty="0"/>
              <a:t>Are there any differences in conclusions drawn? Why?</a:t>
            </a:r>
          </a:p>
        </p:txBody>
      </p:sp>
    </p:spTree>
    <p:extLst>
      <p:ext uri="{BB962C8B-B14F-4D97-AF65-F5344CB8AC3E}">
        <p14:creationId xmlns:p14="http://schemas.microsoft.com/office/powerpoint/2010/main" val="2510436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2197893"/>
            <a:ext cx="7775575" cy="2462213"/>
          </a:xfrm>
          <a:prstGeom prst="rect">
            <a:avLst/>
          </a:prstGeom>
        </p:spPr>
        <p:txBody>
          <a:bodyPr wrap="square" lIns="0" tIns="0" rIns="0" bIns="0">
            <a:spAutoFit/>
          </a:bodyPr>
          <a:lstStyle/>
          <a:p>
            <a:pPr algn="ctr"/>
            <a:r>
              <a:rPr lang="en-GB" sz="1600" dirty="0">
                <a:latin typeface="+mj-lt"/>
              </a:rPr>
              <a:t>True or False?</a:t>
            </a:r>
          </a:p>
          <a:p>
            <a:pPr algn="ctr"/>
            <a:r>
              <a:rPr lang="en-GB" sz="1600" dirty="0"/>
              <a:t>The control variable goes in the right-hand column. </a:t>
            </a:r>
          </a:p>
          <a:p>
            <a:pPr algn="ctr"/>
            <a:endParaRPr lang="en-GB" sz="1600" dirty="0"/>
          </a:p>
          <a:p>
            <a:pPr algn="ctr"/>
            <a:r>
              <a:rPr lang="en-GB" sz="1600" dirty="0"/>
              <a:t>The independent variable goes in the left-hand column.</a:t>
            </a:r>
          </a:p>
          <a:p>
            <a:pPr algn="ctr"/>
            <a:endParaRPr lang="en-GB" sz="1600" dirty="0"/>
          </a:p>
          <a:p>
            <a:pPr algn="ctr"/>
            <a:r>
              <a:rPr lang="en-GB" sz="1600" dirty="0"/>
              <a:t>When calculating an average/mean, you should leave out anomalies. </a:t>
            </a:r>
          </a:p>
          <a:p>
            <a:pPr algn="ctr"/>
            <a:endParaRPr lang="en-GB" sz="1600" dirty="0"/>
          </a:p>
          <a:p>
            <a:pPr algn="ctr"/>
            <a:r>
              <a:rPr lang="en-GB" sz="1600" dirty="0"/>
              <a:t>Sometimes you need to re-order data to see patterns more clearly. </a:t>
            </a:r>
          </a:p>
          <a:p>
            <a:pPr algn="ctr"/>
            <a:endParaRPr lang="en-GB" sz="1600" dirty="0"/>
          </a:p>
          <a:p>
            <a:pPr algn="ctr"/>
            <a:r>
              <a:rPr lang="en-GB" sz="1600" dirty="0"/>
              <a:t>It is easier to see trends and patterns in tables than graphs.</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Plenary</a:t>
            </a:r>
          </a:p>
        </p:txBody>
      </p:sp>
      <p:pic>
        <p:nvPicPr>
          <p:cNvPr id="4" name="Picture 3">
            <a:extLst>
              <a:ext uri="{FF2B5EF4-FFF2-40B4-BE49-F238E27FC236}">
                <a16:creationId xmlns:a16="http://schemas.microsoft.com/office/drawing/2014/main" xmlns="" id="{BA7420D1-70A7-4D3D-96D4-44E6279EFD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00000">
            <a:off x="6720509" y="1023220"/>
            <a:ext cx="1758896" cy="1124002"/>
          </a:xfrm>
          <a:prstGeom prst="rect">
            <a:avLst/>
          </a:prstGeom>
        </p:spPr>
      </p:pic>
      <p:pic>
        <p:nvPicPr>
          <p:cNvPr id="7" name="Picture 6">
            <a:extLst>
              <a:ext uri="{FF2B5EF4-FFF2-40B4-BE49-F238E27FC236}">
                <a16:creationId xmlns:a16="http://schemas.microsoft.com/office/drawing/2014/main" xmlns="" id="{66D1A604-EC60-4BC8-83A2-211817726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00000">
            <a:off x="691754" y="1022914"/>
            <a:ext cx="1758896" cy="1124002"/>
          </a:xfrm>
          <a:prstGeom prst="rect">
            <a:avLst/>
          </a:prstGeom>
        </p:spPr>
      </p:pic>
      <p:pic>
        <p:nvPicPr>
          <p:cNvPr id="8" name="Picture 7">
            <a:extLst>
              <a:ext uri="{FF2B5EF4-FFF2-40B4-BE49-F238E27FC236}">
                <a16:creationId xmlns:a16="http://schemas.microsoft.com/office/drawing/2014/main" xmlns="" id="{08B0A88F-CEAB-4AD3-A199-4A4F483C30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00000">
            <a:off x="6720510" y="4979949"/>
            <a:ext cx="1758896" cy="1124002"/>
          </a:xfrm>
          <a:prstGeom prst="rect">
            <a:avLst/>
          </a:prstGeom>
        </p:spPr>
      </p:pic>
      <p:pic>
        <p:nvPicPr>
          <p:cNvPr id="10" name="Picture 9">
            <a:extLst>
              <a:ext uri="{FF2B5EF4-FFF2-40B4-BE49-F238E27FC236}">
                <a16:creationId xmlns:a16="http://schemas.microsoft.com/office/drawing/2014/main" xmlns="" id="{33AA012B-A7B3-4F3F-BF95-B6FCD26090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00000">
            <a:off x="646487" y="4979645"/>
            <a:ext cx="1758896" cy="1124002"/>
          </a:xfrm>
          <a:prstGeom prst="rect">
            <a:avLst/>
          </a:prstGeom>
        </p:spPr>
      </p:pic>
    </p:spTree>
    <p:extLst>
      <p:ext uri="{BB962C8B-B14F-4D97-AF65-F5344CB8AC3E}">
        <p14:creationId xmlns:p14="http://schemas.microsoft.com/office/powerpoint/2010/main" val="13307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1000" fill="hold"/>
                                        <p:tgtEl>
                                          <p:spTgt spid="2">
                                            <p:txEl>
                                              <p:pRg st="1" end="1"/>
                                            </p:txEl>
                                          </p:spTgt>
                                        </p:tgtEl>
                                        <p:attrNameLst>
                                          <p:attrName>style.color</p:attrName>
                                        </p:attrNameLst>
                                      </p:cBhvr>
                                      <p:to>
                                        <a:srgbClr val="EA516B"/>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1000" fill="hold"/>
                                        <p:tgtEl>
                                          <p:spTgt spid="2">
                                            <p:txEl>
                                              <p:pRg st="3" end="3"/>
                                            </p:txEl>
                                          </p:spTgt>
                                        </p:tgtEl>
                                        <p:attrNameLst>
                                          <p:attrName>style.color</p:attrName>
                                        </p:attrNameLst>
                                      </p:cBhvr>
                                      <p:to>
                                        <a:srgbClr val="86BD34"/>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00" fill="hold"/>
                                        <p:tgtEl>
                                          <p:spTgt spid="2">
                                            <p:txEl>
                                              <p:pRg st="5" end="5"/>
                                            </p:txEl>
                                          </p:spTgt>
                                        </p:tgtEl>
                                        <p:attrNameLst>
                                          <p:attrName>style.color</p:attrName>
                                        </p:attrNameLst>
                                      </p:cBhvr>
                                      <p:to>
                                        <a:srgbClr val="86BD34"/>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1000" fill="hold"/>
                                        <p:tgtEl>
                                          <p:spTgt spid="2">
                                            <p:txEl>
                                              <p:pRg st="7" end="7"/>
                                            </p:txEl>
                                          </p:spTgt>
                                        </p:tgtEl>
                                        <p:attrNameLst>
                                          <p:attrName>style.color</p:attrName>
                                        </p:attrNameLst>
                                      </p:cBhvr>
                                      <p:to>
                                        <a:srgbClr val="86BD34"/>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1000" fill="hold"/>
                                        <p:tgtEl>
                                          <p:spTgt spid="2">
                                            <p:txEl>
                                              <p:pRg st="9" end="9"/>
                                            </p:txEl>
                                          </p:spTgt>
                                        </p:tgtEl>
                                        <p:attrNameLst>
                                          <p:attrName>style.color</p:attrName>
                                        </p:attrNameLst>
                                      </p:cBhvr>
                                      <p:to>
                                        <a:srgbClr val="EA516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83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5"/>
          <p:cNvSpPr txBox="1">
            <a:spLocks/>
          </p:cNvSpPr>
          <p:nvPr/>
        </p:nvSpPr>
        <p:spPr bwMode="auto">
          <a:xfrm>
            <a:off x="684213" y="3569335"/>
            <a:ext cx="77755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marL="228600" indent="-228600">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identify the most important aspects of a results table.</a:t>
            </a:r>
          </a:p>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understand how to organise data in a table format. </a:t>
            </a:r>
          </a:p>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analyse the data and suggest improvements. </a:t>
            </a:r>
          </a:p>
        </p:txBody>
      </p:sp>
      <p:sp>
        <p:nvSpPr>
          <p:cNvPr id="9219" name="Content Placeholder 15"/>
          <p:cNvSpPr txBox="1">
            <a:spLocks/>
          </p:cNvSpPr>
          <p:nvPr/>
        </p:nvSpPr>
        <p:spPr bwMode="auto">
          <a:xfrm>
            <a:off x="684212" y="1507172"/>
            <a:ext cx="77755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marL="285750" indent="-285750"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record data accurately and appropriately.</a:t>
            </a:r>
          </a:p>
        </p:txBody>
      </p:sp>
      <p:sp>
        <p:nvSpPr>
          <p:cNvPr id="11" name="Content Placeholder 15"/>
          <p:cNvSpPr txBox="1">
            <a:spLocks/>
          </p:cNvSpPr>
          <p:nvPr/>
        </p:nvSpPr>
        <p:spPr>
          <a:xfrm>
            <a:off x="479425" y="728663"/>
            <a:ext cx="8196263" cy="696912"/>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GB" sz="3600" dirty="0">
                <a:solidFill>
                  <a:srgbClr val="4EB2E5"/>
                </a:solidFill>
                <a:latin typeface="Twinkl SemiBold" pitchFamily="2" charset="0"/>
              </a:rPr>
              <a:t>Learning Objective</a:t>
            </a:r>
          </a:p>
        </p:txBody>
      </p:sp>
      <p:sp>
        <p:nvSpPr>
          <p:cNvPr id="12" name="Content Placeholder 15"/>
          <p:cNvSpPr txBox="1">
            <a:spLocks/>
          </p:cNvSpPr>
          <p:nvPr/>
        </p:nvSpPr>
        <p:spPr>
          <a:xfrm>
            <a:off x="479425" y="2789238"/>
            <a:ext cx="8196263" cy="698500"/>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GB" sz="3600" dirty="0">
                <a:solidFill>
                  <a:srgbClr val="4EB2E5"/>
                </a:solidFill>
                <a:latin typeface="Twinkl SemiBold" pitchFamily="2" charset="0"/>
              </a:rPr>
              <a:t>Success Criteria</a:t>
            </a:r>
          </a:p>
        </p:txBody>
      </p:sp>
    </p:spTree>
    <p:extLst>
      <p:ext uri="{BB962C8B-B14F-4D97-AF65-F5344CB8AC3E}">
        <p14:creationId xmlns:p14="http://schemas.microsoft.com/office/powerpoint/2010/main" val="3779655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265553"/>
            <a:ext cx="7775575" cy="738664"/>
          </a:xfrm>
          <a:prstGeom prst="rect">
            <a:avLst/>
          </a:prstGeom>
        </p:spPr>
        <p:txBody>
          <a:bodyPr wrap="square" lIns="0" tIns="0" rIns="0" bIns="0">
            <a:spAutoFit/>
          </a:bodyPr>
          <a:lstStyle/>
          <a:p>
            <a:pPr>
              <a:spcBef>
                <a:spcPct val="0"/>
              </a:spcBef>
              <a:defRPr/>
            </a:pPr>
            <a:r>
              <a:rPr lang="en-GB" sz="1600" dirty="0">
                <a:solidFill>
                  <a:prstClr val="black">
                    <a:lumMod val="95000"/>
                    <a:lumOff val="5000"/>
                  </a:prstClr>
                </a:solidFill>
                <a:cs typeface="Clear Sans Light" panose="020B0303030202020304" pitchFamily="34" charset="0"/>
              </a:rPr>
              <a:t>An investigation to find out how changing the temperature of water affects the </a:t>
            </a:r>
            <a:r>
              <a:rPr lang="en-GB" sz="1600" dirty="0" smtClean="0">
                <a:solidFill>
                  <a:prstClr val="black">
                    <a:lumMod val="95000"/>
                    <a:lumOff val="5000"/>
                  </a:prstClr>
                </a:solidFill>
                <a:cs typeface="Clear Sans Light" panose="020B0303030202020304" pitchFamily="34" charset="0"/>
              </a:rPr>
              <a:t/>
            </a:r>
            <a:br>
              <a:rPr lang="en-GB" sz="1600" dirty="0" smtClean="0">
                <a:solidFill>
                  <a:prstClr val="black">
                    <a:lumMod val="95000"/>
                    <a:lumOff val="5000"/>
                  </a:prstClr>
                </a:solidFill>
                <a:cs typeface="Clear Sans Light" panose="020B0303030202020304" pitchFamily="34" charset="0"/>
              </a:rPr>
            </a:br>
            <a:r>
              <a:rPr lang="en-GB" sz="1600" dirty="0" smtClean="0">
                <a:solidFill>
                  <a:prstClr val="black">
                    <a:lumMod val="95000"/>
                    <a:lumOff val="5000"/>
                  </a:prstClr>
                </a:solidFill>
                <a:cs typeface="Clear Sans Light" panose="020B0303030202020304" pitchFamily="34" charset="0"/>
              </a:rPr>
              <a:t>time </a:t>
            </a:r>
            <a:r>
              <a:rPr lang="en-GB" sz="1600" dirty="0">
                <a:solidFill>
                  <a:prstClr val="black">
                    <a:lumMod val="95000"/>
                    <a:lumOff val="5000"/>
                  </a:prstClr>
                </a:solidFill>
                <a:cs typeface="Clear Sans Light" panose="020B0303030202020304" pitchFamily="34" charset="0"/>
              </a:rPr>
              <a:t>taken for a substance to dissolve. What should be changed about this table of </a:t>
            </a:r>
            <a:r>
              <a:rPr lang="en-GB" sz="1600" dirty="0" smtClean="0">
                <a:solidFill>
                  <a:prstClr val="black">
                    <a:lumMod val="95000"/>
                    <a:lumOff val="5000"/>
                  </a:prstClr>
                </a:solidFill>
                <a:cs typeface="Clear Sans Light" panose="020B0303030202020304" pitchFamily="34" charset="0"/>
              </a:rPr>
              <a:t/>
            </a:r>
            <a:br>
              <a:rPr lang="en-GB" sz="1600" dirty="0" smtClean="0">
                <a:solidFill>
                  <a:prstClr val="black">
                    <a:lumMod val="95000"/>
                    <a:lumOff val="5000"/>
                  </a:prstClr>
                </a:solidFill>
                <a:cs typeface="Clear Sans Light" panose="020B0303030202020304" pitchFamily="34" charset="0"/>
              </a:rPr>
            </a:br>
            <a:r>
              <a:rPr lang="en-GB" sz="1600" dirty="0" smtClean="0">
                <a:solidFill>
                  <a:prstClr val="black">
                    <a:lumMod val="95000"/>
                    <a:lumOff val="5000"/>
                  </a:prstClr>
                </a:solidFill>
                <a:cs typeface="Clear Sans Light" panose="020B0303030202020304" pitchFamily="34" charset="0"/>
              </a:rPr>
              <a:t>results</a:t>
            </a:r>
            <a:r>
              <a:rPr lang="en-GB" sz="1600" dirty="0">
                <a:solidFill>
                  <a:prstClr val="black">
                    <a:lumMod val="95000"/>
                    <a:lumOff val="5000"/>
                  </a:prstClr>
                </a:solidFill>
                <a:cs typeface="Clear Sans Light" panose="020B0303030202020304" pitchFamily="34" charset="0"/>
              </a:rPr>
              <a:t>? Why?</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Starter</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4477226"/>
            <a:ext cx="7775575" cy="1723549"/>
          </a:xfrm>
          <a:prstGeom prst="rect">
            <a:avLst/>
          </a:prstGeom>
        </p:spPr>
        <p:txBody>
          <a:bodyPr wrap="square" lIns="0" tIns="0" rIns="0" bIns="0">
            <a:spAutoFit/>
          </a:bodyPr>
          <a:lstStyle/>
          <a:p>
            <a:r>
              <a:rPr lang="en-GB" sz="1600" dirty="0">
                <a:latin typeface="+mj-lt"/>
                <a:ea typeface="Calibri" panose="020F0502020204030204" pitchFamily="34" charset="0"/>
              </a:rPr>
              <a:t>Extension</a:t>
            </a:r>
          </a:p>
          <a:p>
            <a:r>
              <a:rPr lang="en-GB" sz="1600" dirty="0">
                <a:ea typeface="Calibri" panose="020F0502020204030204" pitchFamily="34" charset="0"/>
              </a:rPr>
              <a:t>Are the results repeatable? If they are, how can you tell? If not, what would you need to do to check repeatability?</a:t>
            </a:r>
          </a:p>
          <a:p>
            <a:endParaRPr lang="en-GB" sz="1600" dirty="0"/>
          </a:p>
          <a:p>
            <a:r>
              <a:rPr lang="en-GB" sz="1600" dirty="0">
                <a:latin typeface="+mj-lt"/>
              </a:rPr>
              <a:t>Answer:</a:t>
            </a:r>
          </a:p>
          <a:p>
            <a:r>
              <a:rPr lang="en-GB" sz="1600" dirty="0"/>
              <a:t>No, you cannot tell if the results are repeatable because you only have one set of data. You would need to repeat the experiment to see if the results were similar.</a:t>
            </a:r>
          </a:p>
        </p:txBody>
      </p:sp>
      <p:graphicFrame>
        <p:nvGraphicFramePr>
          <p:cNvPr id="5" name="Table 4">
            <a:extLst>
              <a:ext uri="{FF2B5EF4-FFF2-40B4-BE49-F238E27FC236}">
                <a16:creationId xmlns:a16="http://schemas.microsoft.com/office/drawing/2014/main" xmlns="" id="{DE46F51F-2C35-48F7-9095-9BA97A3A990E}"/>
              </a:ext>
            </a:extLst>
          </p:cNvPr>
          <p:cNvGraphicFramePr>
            <a:graphicFrameLocks noGrp="1"/>
          </p:cNvGraphicFramePr>
          <p:nvPr>
            <p:extLst>
              <p:ext uri="{D42A27DB-BD31-4B8C-83A1-F6EECF244321}">
                <p14:modId xmlns:p14="http://schemas.microsoft.com/office/powerpoint/2010/main" val="482476627"/>
              </p:ext>
            </p:extLst>
          </p:nvPr>
        </p:nvGraphicFramePr>
        <p:xfrm>
          <a:off x="1523999" y="2053896"/>
          <a:ext cx="6096000" cy="2250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679761409"/>
                    </a:ext>
                  </a:extLst>
                </a:gridCol>
                <a:gridCol w="3048000">
                  <a:extLst>
                    <a:ext uri="{9D8B030D-6E8A-4147-A177-3AD203B41FA5}">
                      <a16:colId xmlns:a16="http://schemas.microsoft.com/office/drawing/2014/main" xmlns="" val="2429193536"/>
                    </a:ext>
                  </a:extLst>
                </a:gridCol>
              </a:tblGrid>
              <a:tr h="396000">
                <a:tc>
                  <a:txBody>
                    <a:bodyPr/>
                    <a:lstStyle/>
                    <a:p>
                      <a:endParaRPr lang="en-GB" sz="1600" b="1" dirty="0">
                        <a:latin typeface="+mj-lt"/>
                      </a:endParaRPr>
                    </a:p>
                  </a:txBody>
                  <a:tcPr anchor="ctr">
                    <a:solidFill>
                      <a:srgbClr val="639FCE"/>
                    </a:solidFill>
                  </a:tcPr>
                </a:tc>
                <a:tc>
                  <a:txBody>
                    <a:bodyPr/>
                    <a:lstStyle/>
                    <a:p>
                      <a:r>
                        <a:rPr lang="en-GB" sz="1600" b="1" dirty="0">
                          <a:latin typeface="+mj-lt"/>
                        </a:rPr>
                        <a:t>Temperature</a:t>
                      </a:r>
                    </a:p>
                  </a:txBody>
                  <a:tcPr anchor="ctr">
                    <a:solidFill>
                      <a:srgbClr val="639FCE"/>
                    </a:solidFill>
                  </a:tcPr>
                </a:tc>
                <a:extLst>
                  <a:ext uri="{0D108BD9-81ED-4DB2-BD59-A6C34878D82A}">
                    <a16:rowId xmlns:a16="http://schemas.microsoft.com/office/drawing/2014/main" xmlns="" val="1718532884"/>
                  </a:ext>
                </a:extLst>
              </a:tr>
              <a:tr h="370840">
                <a:tc>
                  <a:txBody>
                    <a:bodyPr/>
                    <a:lstStyle/>
                    <a:p>
                      <a:r>
                        <a:rPr lang="en-GB" sz="1600" b="1" dirty="0">
                          <a:solidFill>
                            <a:schemeClr val="tx1"/>
                          </a:solidFill>
                          <a:latin typeface="+mj-lt"/>
                        </a:rPr>
                        <a:t>74</a:t>
                      </a:r>
                    </a:p>
                  </a:txBody>
                  <a:tcPr anchor="ctr">
                    <a:solidFill>
                      <a:srgbClr val="91C8E5"/>
                    </a:solidFill>
                  </a:tcPr>
                </a:tc>
                <a:tc>
                  <a:txBody>
                    <a:bodyPr/>
                    <a:lstStyle/>
                    <a:p>
                      <a:r>
                        <a:rPr lang="en-GB" sz="1600" b="1" dirty="0">
                          <a:solidFill>
                            <a:schemeClr val="tx1"/>
                          </a:solidFill>
                          <a:latin typeface="+mj-lt"/>
                        </a:rPr>
                        <a:t>10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3862347646"/>
                  </a:ext>
                </a:extLst>
              </a:tr>
              <a:tr h="370840">
                <a:tc>
                  <a:txBody>
                    <a:bodyPr/>
                    <a:lstStyle/>
                    <a:p>
                      <a:r>
                        <a:rPr lang="en-GB" sz="1600" b="1" dirty="0">
                          <a:solidFill>
                            <a:schemeClr val="tx1"/>
                          </a:solidFill>
                          <a:latin typeface="+mj-lt"/>
                        </a:rPr>
                        <a:t>69</a:t>
                      </a:r>
                    </a:p>
                  </a:txBody>
                  <a:tcPr anchor="ctr">
                    <a:solidFill>
                      <a:srgbClr val="AFDFF9"/>
                    </a:solidFill>
                  </a:tcPr>
                </a:tc>
                <a:tc>
                  <a:txBody>
                    <a:bodyPr/>
                    <a:lstStyle/>
                    <a:p>
                      <a:r>
                        <a:rPr lang="en-GB" sz="1600" b="1" dirty="0">
                          <a:solidFill>
                            <a:schemeClr val="tx1"/>
                          </a:solidFill>
                          <a:latin typeface="+mj-lt"/>
                        </a:rPr>
                        <a:t>20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AFDFF9"/>
                    </a:solidFill>
                  </a:tcPr>
                </a:tc>
                <a:extLst>
                  <a:ext uri="{0D108BD9-81ED-4DB2-BD59-A6C34878D82A}">
                    <a16:rowId xmlns:a16="http://schemas.microsoft.com/office/drawing/2014/main" xmlns="" val="303280864"/>
                  </a:ext>
                </a:extLst>
              </a:tr>
              <a:tr h="370840">
                <a:tc>
                  <a:txBody>
                    <a:bodyPr/>
                    <a:lstStyle/>
                    <a:p>
                      <a:r>
                        <a:rPr lang="en-GB" sz="1600" b="1" dirty="0">
                          <a:solidFill>
                            <a:schemeClr val="tx1"/>
                          </a:solidFill>
                          <a:latin typeface="+mj-lt"/>
                        </a:rPr>
                        <a:t>57</a:t>
                      </a:r>
                    </a:p>
                  </a:txBody>
                  <a:tcPr anchor="ctr">
                    <a:solidFill>
                      <a:srgbClr val="91C8E5"/>
                    </a:solidFill>
                  </a:tcPr>
                </a:tc>
                <a:tc>
                  <a:txBody>
                    <a:bodyPr/>
                    <a:lstStyle/>
                    <a:p>
                      <a:r>
                        <a:rPr lang="en-GB" sz="1600" b="1" dirty="0">
                          <a:solidFill>
                            <a:schemeClr val="tx1"/>
                          </a:solidFill>
                          <a:latin typeface="+mj-lt"/>
                        </a:rPr>
                        <a:t>30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4058283175"/>
                  </a:ext>
                </a:extLst>
              </a:tr>
              <a:tr h="370840">
                <a:tc>
                  <a:txBody>
                    <a:bodyPr/>
                    <a:lstStyle/>
                    <a:p>
                      <a:r>
                        <a:rPr lang="en-GB" sz="1600" b="1" dirty="0">
                          <a:solidFill>
                            <a:schemeClr val="tx1"/>
                          </a:solidFill>
                          <a:latin typeface="+mj-lt"/>
                        </a:rPr>
                        <a:t>45</a:t>
                      </a:r>
                    </a:p>
                  </a:txBody>
                  <a:tcPr anchor="ctr">
                    <a:solidFill>
                      <a:srgbClr val="AFDFF9"/>
                    </a:solidFill>
                  </a:tcPr>
                </a:tc>
                <a:tc>
                  <a:txBody>
                    <a:bodyPr/>
                    <a:lstStyle/>
                    <a:p>
                      <a:r>
                        <a:rPr lang="en-GB" sz="1600" b="1" dirty="0">
                          <a:solidFill>
                            <a:schemeClr val="tx1"/>
                          </a:solidFill>
                          <a:latin typeface="+mj-lt"/>
                        </a:rPr>
                        <a:t>40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AFDFF9"/>
                    </a:solidFill>
                  </a:tcPr>
                </a:tc>
                <a:extLst>
                  <a:ext uri="{0D108BD9-81ED-4DB2-BD59-A6C34878D82A}">
                    <a16:rowId xmlns:a16="http://schemas.microsoft.com/office/drawing/2014/main" xmlns="" val="1791147592"/>
                  </a:ext>
                </a:extLst>
              </a:tr>
              <a:tr h="370840">
                <a:tc>
                  <a:txBody>
                    <a:bodyPr/>
                    <a:lstStyle/>
                    <a:p>
                      <a:r>
                        <a:rPr lang="en-GB" sz="1600" b="1" dirty="0">
                          <a:solidFill>
                            <a:schemeClr val="tx1"/>
                          </a:solidFill>
                          <a:latin typeface="+mj-lt"/>
                        </a:rPr>
                        <a:t>30s</a:t>
                      </a:r>
                    </a:p>
                  </a:txBody>
                  <a:tcPr anchor="ctr">
                    <a:solidFill>
                      <a:srgbClr val="91C8E5"/>
                    </a:solidFill>
                  </a:tcPr>
                </a:tc>
                <a:tc>
                  <a:txBody>
                    <a:bodyPr/>
                    <a:lstStyle/>
                    <a:p>
                      <a:r>
                        <a:rPr lang="en-GB" sz="1600" b="1" dirty="0">
                          <a:solidFill>
                            <a:schemeClr val="tx1"/>
                          </a:solidFill>
                          <a:latin typeface="+mj-lt"/>
                        </a:rPr>
                        <a:t>50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4268448515"/>
                  </a:ext>
                </a:extLst>
              </a:tr>
            </a:tbl>
          </a:graphicData>
        </a:graphic>
      </p:graphicFrame>
      <p:graphicFrame>
        <p:nvGraphicFramePr>
          <p:cNvPr id="6" name="Table 5">
            <a:extLst>
              <a:ext uri="{FF2B5EF4-FFF2-40B4-BE49-F238E27FC236}">
                <a16:creationId xmlns:a16="http://schemas.microsoft.com/office/drawing/2014/main" xmlns="" id="{76D456BA-7327-4BC4-983A-C7692873F093}"/>
              </a:ext>
            </a:extLst>
          </p:cNvPr>
          <p:cNvGraphicFramePr>
            <a:graphicFrameLocks noGrp="1"/>
          </p:cNvGraphicFramePr>
          <p:nvPr>
            <p:extLst>
              <p:ext uri="{D42A27DB-BD31-4B8C-83A1-F6EECF244321}">
                <p14:modId xmlns:p14="http://schemas.microsoft.com/office/powerpoint/2010/main" val="4154712338"/>
              </p:ext>
            </p:extLst>
          </p:nvPr>
        </p:nvGraphicFramePr>
        <p:xfrm>
          <a:off x="1524000" y="2055211"/>
          <a:ext cx="6096000" cy="224888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512313112"/>
                    </a:ext>
                  </a:extLst>
                </a:gridCol>
                <a:gridCol w="3048000">
                  <a:extLst>
                    <a:ext uri="{9D8B030D-6E8A-4147-A177-3AD203B41FA5}">
                      <a16:colId xmlns:a16="http://schemas.microsoft.com/office/drawing/2014/main" xmlns="" val="2349787864"/>
                    </a:ext>
                  </a:extLst>
                </a:gridCol>
              </a:tblGrid>
              <a:tr h="394685">
                <a:tc>
                  <a:txBody>
                    <a:bodyPr/>
                    <a:lstStyle/>
                    <a:p>
                      <a:r>
                        <a:rPr lang="en-GB" sz="1600" dirty="0">
                          <a:latin typeface="+mj-lt"/>
                        </a:rPr>
                        <a:t>Temperature (</a:t>
                      </a:r>
                      <a:r>
                        <a:rPr lang="en-GB" sz="1600" dirty="0">
                          <a:latin typeface="+mj-lt"/>
                          <a:cs typeface="Arial" panose="020B0604020202020204" pitchFamily="34" charset="0"/>
                        </a:rPr>
                        <a:t>°C)</a:t>
                      </a:r>
                      <a:endParaRPr lang="en-GB" sz="1600" dirty="0">
                        <a:latin typeface="+mj-lt"/>
                      </a:endParaRPr>
                    </a:p>
                  </a:txBody>
                  <a:tcPr anchor="ctr">
                    <a:solidFill>
                      <a:srgbClr val="639FCE"/>
                    </a:solidFill>
                  </a:tcPr>
                </a:tc>
                <a:tc>
                  <a:txBody>
                    <a:bodyPr/>
                    <a:lstStyle/>
                    <a:p>
                      <a:r>
                        <a:rPr lang="en-GB" sz="1600" dirty="0">
                          <a:latin typeface="+mj-lt"/>
                        </a:rPr>
                        <a:t>Time taken to dissolve (s)</a:t>
                      </a:r>
                    </a:p>
                  </a:txBody>
                  <a:tcPr anchor="ctr">
                    <a:solidFill>
                      <a:srgbClr val="639FCE"/>
                    </a:solidFill>
                  </a:tcPr>
                </a:tc>
                <a:extLst>
                  <a:ext uri="{0D108BD9-81ED-4DB2-BD59-A6C34878D82A}">
                    <a16:rowId xmlns:a16="http://schemas.microsoft.com/office/drawing/2014/main" xmlns="" val="970929795"/>
                  </a:ext>
                </a:extLst>
              </a:tr>
              <a:tr h="370840">
                <a:tc>
                  <a:txBody>
                    <a:bodyPr/>
                    <a:lstStyle/>
                    <a:p>
                      <a:r>
                        <a:rPr lang="en-GB" sz="1600" dirty="0">
                          <a:latin typeface="+mj-lt"/>
                        </a:rPr>
                        <a:t>10</a:t>
                      </a:r>
                    </a:p>
                  </a:txBody>
                  <a:tcPr anchor="ctr">
                    <a:solidFill>
                      <a:srgbClr val="91C8E5"/>
                    </a:solidFill>
                  </a:tcPr>
                </a:tc>
                <a:tc>
                  <a:txBody>
                    <a:bodyPr/>
                    <a:lstStyle/>
                    <a:p>
                      <a:r>
                        <a:rPr lang="en-GB" sz="1600" dirty="0">
                          <a:latin typeface="+mj-lt"/>
                        </a:rPr>
                        <a:t>74</a:t>
                      </a:r>
                    </a:p>
                  </a:txBody>
                  <a:tcPr anchor="ctr">
                    <a:solidFill>
                      <a:srgbClr val="91C8E5"/>
                    </a:solidFill>
                  </a:tcPr>
                </a:tc>
                <a:extLst>
                  <a:ext uri="{0D108BD9-81ED-4DB2-BD59-A6C34878D82A}">
                    <a16:rowId xmlns:a16="http://schemas.microsoft.com/office/drawing/2014/main" xmlns="" val="3552997289"/>
                  </a:ext>
                </a:extLst>
              </a:tr>
              <a:tr h="370840">
                <a:tc>
                  <a:txBody>
                    <a:bodyPr/>
                    <a:lstStyle/>
                    <a:p>
                      <a:r>
                        <a:rPr lang="en-GB" sz="1600" dirty="0">
                          <a:latin typeface="+mj-lt"/>
                        </a:rPr>
                        <a:t>20</a:t>
                      </a:r>
                    </a:p>
                  </a:txBody>
                  <a:tcPr anchor="ctr">
                    <a:solidFill>
                      <a:srgbClr val="AFDFF9"/>
                    </a:solidFill>
                  </a:tcPr>
                </a:tc>
                <a:tc>
                  <a:txBody>
                    <a:bodyPr/>
                    <a:lstStyle/>
                    <a:p>
                      <a:r>
                        <a:rPr lang="en-GB" sz="1600" dirty="0">
                          <a:latin typeface="+mj-lt"/>
                        </a:rPr>
                        <a:t>69</a:t>
                      </a:r>
                    </a:p>
                  </a:txBody>
                  <a:tcPr anchor="ctr">
                    <a:solidFill>
                      <a:srgbClr val="AFDFF9"/>
                    </a:solidFill>
                  </a:tcPr>
                </a:tc>
                <a:extLst>
                  <a:ext uri="{0D108BD9-81ED-4DB2-BD59-A6C34878D82A}">
                    <a16:rowId xmlns:a16="http://schemas.microsoft.com/office/drawing/2014/main" xmlns="" val="1753258093"/>
                  </a:ext>
                </a:extLst>
              </a:tr>
              <a:tr h="370840">
                <a:tc>
                  <a:txBody>
                    <a:bodyPr/>
                    <a:lstStyle/>
                    <a:p>
                      <a:r>
                        <a:rPr lang="en-GB" sz="1600" dirty="0">
                          <a:latin typeface="+mj-lt"/>
                        </a:rPr>
                        <a:t>30</a:t>
                      </a:r>
                    </a:p>
                  </a:txBody>
                  <a:tcPr anchor="ctr">
                    <a:solidFill>
                      <a:srgbClr val="91C8E5"/>
                    </a:solidFill>
                  </a:tcPr>
                </a:tc>
                <a:tc>
                  <a:txBody>
                    <a:bodyPr/>
                    <a:lstStyle/>
                    <a:p>
                      <a:r>
                        <a:rPr lang="en-GB" sz="1600" dirty="0">
                          <a:latin typeface="+mj-lt"/>
                        </a:rPr>
                        <a:t>57</a:t>
                      </a:r>
                    </a:p>
                  </a:txBody>
                  <a:tcPr anchor="ctr">
                    <a:solidFill>
                      <a:srgbClr val="91C8E5"/>
                    </a:solidFill>
                  </a:tcPr>
                </a:tc>
                <a:extLst>
                  <a:ext uri="{0D108BD9-81ED-4DB2-BD59-A6C34878D82A}">
                    <a16:rowId xmlns:a16="http://schemas.microsoft.com/office/drawing/2014/main" xmlns="" val="2724527195"/>
                  </a:ext>
                </a:extLst>
              </a:tr>
              <a:tr h="370840">
                <a:tc>
                  <a:txBody>
                    <a:bodyPr/>
                    <a:lstStyle/>
                    <a:p>
                      <a:r>
                        <a:rPr lang="en-GB" sz="1600" dirty="0">
                          <a:latin typeface="+mj-lt"/>
                        </a:rPr>
                        <a:t>40</a:t>
                      </a:r>
                    </a:p>
                  </a:txBody>
                  <a:tcPr anchor="ctr">
                    <a:solidFill>
                      <a:srgbClr val="AFDFF9"/>
                    </a:solidFill>
                  </a:tcPr>
                </a:tc>
                <a:tc>
                  <a:txBody>
                    <a:bodyPr/>
                    <a:lstStyle/>
                    <a:p>
                      <a:r>
                        <a:rPr lang="en-GB" sz="1600" dirty="0">
                          <a:latin typeface="+mj-lt"/>
                        </a:rPr>
                        <a:t>45</a:t>
                      </a:r>
                    </a:p>
                  </a:txBody>
                  <a:tcPr anchor="ctr">
                    <a:solidFill>
                      <a:srgbClr val="AFDFF9"/>
                    </a:solidFill>
                  </a:tcPr>
                </a:tc>
                <a:extLst>
                  <a:ext uri="{0D108BD9-81ED-4DB2-BD59-A6C34878D82A}">
                    <a16:rowId xmlns:a16="http://schemas.microsoft.com/office/drawing/2014/main" xmlns="" val="706778146"/>
                  </a:ext>
                </a:extLst>
              </a:tr>
              <a:tr h="370840">
                <a:tc>
                  <a:txBody>
                    <a:bodyPr/>
                    <a:lstStyle/>
                    <a:p>
                      <a:r>
                        <a:rPr lang="en-GB" sz="1600" dirty="0">
                          <a:latin typeface="+mj-lt"/>
                        </a:rPr>
                        <a:t>50</a:t>
                      </a:r>
                    </a:p>
                  </a:txBody>
                  <a:tcPr anchor="ctr">
                    <a:solidFill>
                      <a:srgbClr val="91C8E5"/>
                    </a:solidFill>
                  </a:tcPr>
                </a:tc>
                <a:tc>
                  <a:txBody>
                    <a:bodyPr/>
                    <a:lstStyle/>
                    <a:p>
                      <a:r>
                        <a:rPr lang="en-GB" sz="1600" dirty="0">
                          <a:latin typeface="+mj-lt"/>
                        </a:rPr>
                        <a:t>30</a:t>
                      </a:r>
                    </a:p>
                  </a:txBody>
                  <a:tcPr anchor="ctr">
                    <a:solidFill>
                      <a:srgbClr val="91C8E5"/>
                    </a:solidFill>
                  </a:tcPr>
                </a:tc>
                <a:extLst>
                  <a:ext uri="{0D108BD9-81ED-4DB2-BD59-A6C34878D82A}">
                    <a16:rowId xmlns:a16="http://schemas.microsoft.com/office/drawing/2014/main" xmlns="" val="3644376497"/>
                  </a:ext>
                </a:extLst>
              </a:tr>
            </a:tbl>
          </a:graphicData>
        </a:graphic>
      </p:graphicFrame>
      <p:pic>
        <p:nvPicPr>
          <p:cNvPr id="7" name="Picture 6">
            <a:extLst>
              <a:ext uri="{FF2B5EF4-FFF2-40B4-BE49-F238E27FC236}">
                <a16:creationId xmlns:a16="http://schemas.microsoft.com/office/drawing/2014/main" xmlns="" id="{7909F0CA-FBCF-4943-BB06-2B3C7B93A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49275"/>
            <a:ext cx="723986" cy="720000"/>
          </a:xfrm>
          <a:prstGeom prst="rect">
            <a:avLst/>
          </a:prstGeom>
        </p:spPr>
      </p:pic>
    </p:spTree>
    <p:extLst>
      <p:ext uri="{BB962C8B-B14F-4D97-AF65-F5344CB8AC3E}">
        <p14:creationId xmlns:p14="http://schemas.microsoft.com/office/powerpoint/2010/main" val="238114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246221"/>
          </a:xfrm>
          <a:prstGeom prst="rect">
            <a:avLst/>
          </a:prstGeom>
        </p:spPr>
        <p:txBody>
          <a:bodyPr wrap="square" lIns="0" tIns="0" rIns="0" bIns="0">
            <a:spAutoFit/>
          </a:bodyPr>
          <a:lstStyle/>
          <a:p>
            <a:pPr>
              <a:spcBef>
                <a:spcPct val="0"/>
              </a:spcBef>
              <a:defRPr/>
            </a:pPr>
            <a:r>
              <a:rPr lang="en-GB" sz="1600" dirty="0">
                <a:solidFill>
                  <a:prstClr val="black">
                    <a:lumMod val="95000"/>
                    <a:lumOff val="5000"/>
                  </a:prstClr>
                </a:solidFill>
                <a:cs typeface="Clear Sans Light" panose="020B0303030202020304" pitchFamily="34" charset="0"/>
              </a:rPr>
              <a:t>Summarise what should be included in a table and where it should go.</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What to Include</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4969669"/>
            <a:ext cx="7775575" cy="1231106"/>
          </a:xfrm>
          <a:prstGeom prst="rect">
            <a:avLst/>
          </a:prstGeom>
        </p:spPr>
        <p:txBody>
          <a:bodyPr wrap="square" lIns="0" tIns="0" rIns="0" bIns="0">
            <a:spAutoFit/>
          </a:bodyPr>
          <a:lstStyle/>
          <a:p>
            <a:r>
              <a:rPr lang="en-GB" sz="1600" dirty="0">
                <a:latin typeface="+mj-lt"/>
              </a:rPr>
              <a:t>Independent variable </a:t>
            </a:r>
            <a:r>
              <a:rPr lang="en-GB" sz="1600" dirty="0"/>
              <a:t>in the left-hand column.</a:t>
            </a:r>
          </a:p>
          <a:p>
            <a:r>
              <a:rPr lang="en-GB" sz="1600" dirty="0">
                <a:latin typeface="+mj-lt"/>
              </a:rPr>
              <a:t>Dependent variable </a:t>
            </a:r>
            <a:r>
              <a:rPr lang="en-GB" sz="1600" dirty="0"/>
              <a:t>in the right-hand column.</a:t>
            </a:r>
          </a:p>
          <a:p>
            <a:r>
              <a:rPr lang="en-GB" sz="1600" dirty="0"/>
              <a:t>Space for at least three trials.</a:t>
            </a:r>
          </a:p>
          <a:p>
            <a:r>
              <a:rPr lang="en-GB" sz="1600" dirty="0"/>
              <a:t>Units in the column headings (if there are any).</a:t>
            </a:r>
          </a:p>
          <a:p>
            <a:r>
              <a:rPr lang="en-GB" sz="1600" dirty="0"/>
              <a:t>Mean/average column.</a:t>
            </a:r>
          </a:p>
        </p:txBody>
      </p:sp>
      <p:graphicFrame>
        <p:nvGraphicFramePr>
          <p:cNvPr id="4" name="Table 3">
            <a:extLst>
              <a:ext uri="{FF2B5EF4-FFF2-40B4-BE49-F238E27FC236}">
                <a16:creationId xmlns:a16="http://schemas.microsoft.com/office/drawing/2014/main" xmlns="" id="{D9F0BB92-16CF-4C8D-820D-BEF27ABEAA08}"/>
              </a:ext>
            </a:extLst>
          </p:cNvPr>
          <p:cNvGraphicFramePr>
            <a:graphicFrameLocks noGrp="1"/>
          </p:cNvGraphicFramePr>
          <p:nvPr>
            <p:extLst>
              <p:ext uri="{D42A27DB-BD31-4B8C-83A1-F6EECF244321}">
                <p14:modId xmlns:p14="http://schemas.microsoft.com/office/powerpoint/2010/main" val="2739796710"/>
              </p:ext>
            </p:extLst>
          </p:nvPr>
        </p:nvGraphicFramePr>
        <p:xfrm>
          <a:off x="807394" y="2498408"/>
          <a:ext cx="7529210" cy="2225040"/>
        </p:xfrm>
        <a:graphic>
          <a:graphicData uri="http://schemas.openxmlformats.org/drawingml/2006/table">
            <a:tbl>
              <a:tblPr bandRow="1">
                <a:tableStyleId>{5C22544A-7EE6-4342-B048-85BDC9FD1C3A}</a:tableStyleId>
              </a:tblPr>
              <a:tblGrid>
                <a:gridCol w="1505842">
                  <a:extLst>
                    <a:ext uri="{9D8B030D-6E8A-4147-A177-3AD203B41FA5}">
                      <a16:colId xmlns:a16="http://schemas.microsoft.com/office/drawing/2014/main" xmlns="" val="2621829841"/>
                    </a:ext>
                  </a:extLst>
                </a:gridCol>
                <a:gridCol w="1505842">
                  <a:extLst>
                    <a:ext uri="{9D8B030D-6E8A-4147-A177-3AD203B41FA5}">
                      <a16:colId xmlns:a16="http://schemas.microsoft.com/office/drawing/2014/main" xmlns="" val="2398887496"/>
                    </a:ext>
                  </a:extLst>
                </a:gridCol>
                <a:gridCol w="1505842">
                  <a:extLst>
                    <a:ext uri="{9D8B030D-6E8A-4147-A177-3AD203B41FA5}">
                      <a16:colId xmlns:a16="http://schemas.microsoft.com/office/drawing/2014/main" xmlns="" val="1730094219"/>
                    </a:ext>
                  </a:extLst>
                </a:gridCol>
                <a:gridCol w="1505842">
                  <a:extLst>
                    <a:ext uri="{9D8B030D-6E8A-4147-A177-3AD203B41FA5}">
                      <a16:colId xmlns:a16="http://schemas.microsoft.com/office/drawing/2014/main" xmlns="" val="117377333"/>
                    </a:ext>
                  </a:extLst>
                </a:gridCol>
                <a:gridCol w="1505842">
                  <a:extLst>
                    <a:ext uri="{9D8B030D-6E8A-4147-A177-3AD203B41FA5}">
                      <a16:colId xmlns:a16="http://schemas.microsoft.com/office/drawing/2014/main" xmlns="" val="3977940187"/>
                    </a:ext>
                  </a:extLst>
                </a:gridCol>
              </a:tblGrid>
              <a:tr h="370840">
                <a:tc rowSpan="2">
                  <a:txBody>
                    <a:bodyPr/>
                    <a:lstStyle/>
                    <a:p>
                      <a:endParaRPr lang="en-GB" sz="1600" dirty="0">
                        <a:solidFill>
                          <a:schemeClr val="bg1"/>
                        </a:solidFill>
                        <a:latin typeface="+mj-lt"/>
                      </a:endParaRPr>
                    </a:p>
                  </a:txBody>
                  <a:tcPr anchor="ctr">
                    <a:solidFill>
                      <a:srgbClr val="639FCE"/>
                    </a:solidFill>
                  </a:tcPr>
                </a:tc>
                <a:tc gridSpan="4">
                  <a:txBody>
                    <a:bodyPr/>
                    <a:lstStyle/>
                    <a:p>
                      <a:endParaRPr lang="en-GB" sz="1600" dirty="0">
                        <a:solidFill>
                          <a:schemeClr val="bg1"/>
                        </a:solidFill>
                        <a:latin typeface="+mj-lt"/>
                      </a:endParaRPr>
                    </a:p>
                  </a:txBody>
                  <a:tcPr anchor="ctr">
                    <a:solidFill>
                      <a:srgbClr val="639FCE"/>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xmlns="" val="1150694242"/>
                  </a:ext>
                </a:extLst>
              </a:tr>
              <a:tr h="370840">
                <a:tc vMerge="1">
                  <a:txBody>
                    <a:bodyPr/>
                    <a:lstStyle/>
                    <a:p>
                      <a:endParaRPr lang="en-GB" dirty="0"/>
                    </a:p>
                  </a:txBody>
                  <a:tcPr/>
                </a:tc>
                <a:tc>
                  <a:txBody>
                    <a:bodyPr/>
                    <a:lstStyle/>
                    <a:p>
                      <a:r>
                        <a:rPr lang="en-GB" sz="1600" dirty="0">
                          <a:solidFill>
                            <a:schemeClr val="bg1"/>
                          </a:solidFill>
                          <a:latin typeface="+mj-lt"/>
                        </a:rPr>
                        <a:t>Trial 1</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2</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3</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Mean/Average</a:t>
                      </a:r>
                    </a:p>
                  </a:txBody>
                  <a:tcPr anchor="ctr">
                    <a:lnB w="12700" cap="flat" cmpd="sng" algn="ctr">
                      <a:solidFill>
                        <a:srgbClr val="639FCE"/>
                      </a:solidFill>
                      <a:prstDash val="solid"/>
                      <a:round/>
                      <a:headEnd type="none" w="med" len="med"/>
                      <a:tailEnd type="none" w="med" len="med"/>
                    </a:lnB>
                    <a:solidFill>
                      <a:srgbClr val="639FCE"/>
                    </a:solidFill>
                  </a:tcPr>
                </a:tc>
                <a:extLst>
                  <a:ext uri="{0D108BD9-81ED-4DB2-BD59-A6C34878D82A}">
                    <a16:rowId xmlns:a16="http://schemas.microsoft.com/office/drawing/2014/main" xmlns="" val="1907834927"/>
                  </a:ext>
                </a:extLst>
              </a:tr>
              <a:tr h="370840">
                <a:tc>
                  <a:txBody>
                    <a:bodyPr/>
                    <a:lstStyle/>
                    <a:p>
                      <a:endParaRPr lang="en-GB" sz="1600" dirty="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2971799522"/>
                  </a:ext>
                </a:extLst>
              </a:tr>
              <a:tr h="370840">
                <a:tc>
                  <a:txBody>
                    <a:bodyPr/>
                    <a:lstStyle/>
                    <a:p>
                      <a:endParaRPr lang="en-GB" sz="160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850978839"/>
                  </a:ext>
                </a:extLst>
              </a:tr>
              <a:tr h="370840">
                <a:tc>
                  <a:txBody>
                    <a:bodyPr/>
                    <a:lstStyle/>
                    <a:p>
                      <a:endParaRPr lang="en-GB" sz="160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398925918"/>
                  </a:ext>
                </a:extLst>
              </a:tr>
              <a:tr h="370840">
                <a:tc>
                  <a:txBody>
                    <a:bodyPr/>
                    <a:lstStyle/>
                    <a:p>
                      <a:endParaRPr lang="en-GB" sz="1600" dirty="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1776690"/>
                  </a:ext>
                </a:extLst>
              </a:tr>
            </a:tbl>
          </a:graphicData>
        </a:graphic>
      </p:graphicFrame>
      <p:grpSp>
        <p:nvGrpSpPr>
          <p:cNvPr id="18" name="Group 17">
            <a:extLst>
              <a:ext uri="{FF2B5EF4-FFF2-40B4-BE49-F238E27FC236}">
                <a16:creationId xmlns:a16="http://schemas.microsoft.com/office/drawing/2014/main" xmlns="" id="{7D246139-0836-454D-A8F4-B557A8F14D6C}"/>
              </a:ext>
            </a:extLst>
          </p:cNvPr>
          <p:cNvGrpSpPr/>
          <p:nvPr/>
        </p:nvGrpSpPr>
        <p:grpSpPr>
          <a:xfrm>
            <a:off x="684213" y="1730187"/>
            <a:ext cx="2741564" cy="1111870"/>
            <a:chOff x="684213" y="1730187"/>
            <a:chExt cx="2741564" cy="1111870"/>
          </a:xfrm>
        </p:grpSpPr>
        <p:sp>
          <p:nvSpPr>
            <p:cNvPr id="11" name="Rectangle 10">
              <a:extLst>
                <a:ext uri="{FF2B5EF4-FFF2-40B4-BE49-F238E27FC236}">
                  <a16:creationId xmlns:a16="http://schemas.microsoft.com/office/drawing/2014/main" xmlns="" id="{3C3D7B2E-4ECF-446B-B3F4-12C67193C521}"/>
                </a:ext>
              </a:extLst>
            </p:cNvPr>
            <p:cNvSpPr/>
            <p:nvPr/>
          </p:nvSpPr>
          <p:spPr>
            <a:xfrm>
              <a:off x="684213" y="173018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Independent variable goes here. Don’t forget units.</a:t>
              </a:r>
            </a:p>
          </p:txBody>
        </p:sp>
        <p:cxnSp>
          <p:nvCxnSpPr>
            <p:cNvPr id="13" name="Straight Arrow Connector 12">
              <a:extLst>
                <a:ext uri="{FF2B5EF4-FFF2-40B4-BE49-F238E27FC236}">
                  <a16:creationId xmlns:a16="http://schemas.microsoft.com/office/drawing/2014/main" xmlns="" id="{9FDA8507-42D6-497F-95B7-9065C329AC37}"/>
                </a:ext>
              </a:extLst>
            </p:cNvPr>
            <p:cNvCxnSpPr>
              <a:stCxn id="11" idx="2"/>
            </p:cNvCxnSpPr>
            <p:nvPr/>
          </p:nvCxnSpPr>
          <p:spPr>
            <a:xfrm flipH="1">
              <a:off x="1539089" y="2331447"/>
              <a:ext cx="515906" cy="51061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xmlns="" id="{18B8363A-B1F9-4585-BB32-48466A9471AF}"/>
              </a:ext>
            </a:extLst>
          </p:cNvPr>
          <p:cNvGrpSpPr/>
          <p:nvPr/>
        </p:nvGrpSpPr>
        <p:grpSpPr>
          <a:xfrm>
            <a:off x="5323438" y="1729537"/>
            <a:ext cx="3136350" cy="991541"/>
            <a:chOff x="5323438" y="1729537"/>
            <a:chExt cx="3136350" cy="991541"/>
          </a:xfrm>
        </p:grpSpPr>
        <p:sp>
          <p:nvSpPr>
            <p:cNvPr id="8" name="Rectangle 7">
              <a:extLst>
                <a:ext uri="{FF2B5EF4-FFF2-40B4-BE49-F238E27FC236}">
                  <a16:creationId xmlns:a16="http://schemas.microsoft.com/office/drawing/2014/main" xmlns="" id="{3D7306A6-11FE-40F0-8A97-C5615056C1D7}"/>
                </a:ext>
              </a:extLst>
            </p:cNvPr>
            <p:cNvSpPr/>
            <p:nvPr/>
          </p:nvSpPr>
          <p:spPr>
            <a:xfrm>
              <a:off x="5718224" y="172953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Dependent variable goes here. Don’t forget units.</a:t>
              </a:r>
            </a:p>
          </p:txBody>
        </p:sp>
        <p:cxnSp>
          <p:nvCxnSpPr>
            <p:cNvPr id="15" name="Straight Arrow Connector 14">
              <a:extLst>
                <a:ext uri="{FF2B5EF4-FFF2-40B4-BE49-F238E27FC236}">
                  <a16:creationId xmlns:a16="http://schemas.microsoft.com/office/drawing/2014/main" xmlns="" id="{A4924EB9-E9EE-42D9-BB0F-86B7D39E81B1}"/>
                </a:ext>
              </a:extLst>
            </p:cNvPr>
            <p:cNvCxnSpPr>
              <a:cxnSpLocks/>
              <a:stCxn id="8" idx="2"/>
            </p:cNvCxnSpPr>
            <p:nvPr/>
          </p:nvCxnSpPr>
          <p:spPr>
            <a:xfrm flipH="1">
              <a:off x="5323438" y="2330797"/>
              <a:ext cx="1765568" cy="390281"/>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xmlns="" id="{99E04363-7570-4CEE-AB05-D7C7CBCD33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49275"/>
            <a:ext cx="723986" cy="720000"/>
          </a:xfrm>
          <a:prstGeom prst="rect">
            <a:avLst/>
          </a:prstGeom>
        </p:spPr>
      </p:pic>
      <p:pic>
        <p:nvPicPr>
          <p:cNvPr id="21" name="Picture 20">
            <a:extLst>
              <a:ext uri="{FF2B5EF4-FFF2-40B4-BE49-F238E27FC236}">
                <a16:creationId xmlns:a16="http://schemas.microsoft.com/office/drawing/2014/main" xmlns="" id="{2A147405-DCC5-4CA4-9CA4-6B60F665E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612" y="4385747"/>
            <a:ext cx="4002038" cy="2345275"/>
          </a:xfrm>
          <a:prstGeom prst="rect">
            <a:avLst/>
          </a:prstGeom>
        </p:spPr>
      </p:pic>
    </p:spTree>
    <p:extLst>
      <p:ext uri="{BB962C8B-B14F-4D97-AF65-F5344CB8AC3E}">
        <p14:creationId xmlns:p14="http://schemas.microsoft.com/office/powerpoint/2010/main" val="34874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738664"/>
          </a:xfrm>
          <a:prstGeom prst="rect">
            <a:avLst/>
          </a:prstGeom>
        </p:spPr>
        <p:txBody>
          <a:bodyPr wrap="square" lIns="0" tIns="0" rIns="0" bIns="0">
            <a:spAutoFit/>
          </a:bodyPr>
          <a:lstStyle/>
          <a:p>
            <a:r>
              <a:rPr lang="en-GB" sz="1600" dirty="0"/>
              <a:t>Design a results table for an investigation into the materials that bags are made from. How does the material affect the amount of weight the bag can hold before it breaks? You will peer assess each other’s tables and give a mark out of 5.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Design a Results Table</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5951861"/>
            <a:ext cx="7775575" cy="246221"/>
          </a:xfrm>
          <a:prstGeom prst="rect">
            <a:avLst/>
          </a:prstGeom>
        </p:spPr>
        <p:txBody>
          <a:bodyPr wrap="square" lIns="0" tIns="0" rIns="0" bIns="0">
            <a:spAutoFit/>
          </a:bodyPr>
          <a:lstStyle/>
          <a:p>
            <a:r>
              <a:rPr lang="en-GB" sz="1600" dirty="0"/>
              <a:t>What could this information be used for?</a:t>
            </a:r>
          </a:p>
        </p:txBody>
      </p:sp>
      <p:graphicFrame>
        <p:nvGraphicFramePr>
          <p:cNvPr id="4" name="Table 3">
            <a:extLst>
              <a:ext uri="{FF2B5EF4-FFF2-40B4-BE49-F238E27FC236}">
                <a16:creationId xmlns:a16="http://schemas.microsoft.com/office/drawing/2014/main" xmlns="" id="{D9F0BB92-16CF-4C8D-820D-BEF27ABEAA08}"/>
              </a:ext>
            </a:extLst>
          </p:cNvPr>
          <p:cNvGraphicFramePr>
            <a:graphicFrameLocks noGrp="1"/>
          </p:cNvGraphicFramePr>
          <p:nvPr>
            <p:extLst>
              <p:ext uri="{D42A27DB-BD31-4B8C-83A1-F6EECF244321}">
                <p14:modId xmlns:p14="http://schemas.microsoft.com/office/powerpoint/2010/main" val="1576741078"/>
              </p:ext>
            </p:extLst>
          </p:nvPr>
        </p:nvGraphicFramePr>
        <p:xfrm>
          <a:off x="807394" y="2890712"/>
          <a:ext cx="7529210" cy="2225040"/>
        </p:xfrm>
        <a:graphic>
          <a:graphicData uri="http://schemas.openxmlformats.org/drawingml/2006/table">
            <a:tbl>
              <a:tblPr bandRow="1">
                <a:tableStyleId>{5C22544A-7EE6-4342-B048-85BDC9FD1C3A}</a:tableStyleId>
              </a:tblPr>
              <a:tblGrid>
                <a:gridCol w="1505842">
                  <a:extLst>
                    <a:ext uri="{9D8B030D-6E8A-4147-A177-3AD203B41FA5}">
                      <a16:colId xmlns:a16="http://schemas.microsoft.com/office/drawing/2014/main" xmlns="" val="2621829841"/>
                    </a:ext>
                  </a:extLst>
                </a:gridCol>
                <a:gridCol w="1505842">
                  <a:extLst>
                    <a:ext uri="{9D8B030D-6E8A-4147-A177-3AD203B41FA5}">
                      <a16:colId xmlns:a16="http://schemas.microsoft.com/office/drawing/2014/main" xmlns="" val="2398887496"/>
                    </a:ext>
                  </a:extLst>
                </a:gridCol>
                <a:gridCol w="1505842">
                  <a:extLst>
                    <a:ext uri="{9D8B030D-6E8A-4147-A177-3AD203B41FA5}">
                      <a16:colId xmlns:a16="http://schemas.microsoft.com/office/drawing/2014/main" xmlns="" val="1730094219"/>
                    </a:ext>
                  </a:extLst>
                </a:gridCol>
                <a:gridCol w="1505842">
                  <a:extLst>
                    <a:ext uri="{9D8B030D-6E8A-4147-A177-3AD203B41FA5}">
                      <a16:colId xmlns:a16="http://schemas.microsoft.com/office/drawing/2014/main" xmlns="" val="117377333"/>
                    </a:ext>
                  </a:extLst>
                </a:gridCol>
                <a:gridCol w="1505842">
                  <a:extLst>
                    <a:ext uri="{9D8B030D-6E8A-4147-A177-3AD203B41FA5}">
                      <a16:colId xmlns:a16="http://schemas.microsoft.com/office/drawing/2014/main" xmlns="" val="3977940187"/>
                    </a:ext>
                  </a:extLst>
                </a:gridCol>
              </a:tblGrid>
              <a:tr h="370840">
                <a:tc rowSpan="2">
                  <a:txBody>
                    <a:bodyPr/>
                    <a:lstStyle/>
                    <a:p>
                      <a:r>
                        <a:rPr lang="en-GB" sz="1600" dirty="0">
                          <a:solidFill>
                            <a:schemeClr val="bg1"/>
                          </a:solidFill>
                          <a:latin typeface="+mj-lt"/>
                        </a:rPr>
                        <a:t>bag material</a:t>
                      </a:r>
                    </a:p>
                  </a:txBody>
                  <a:tcPr anchor="ctr">
                    <a:solidFill>
                      <a:srgbClr val="639FCE"/>
                    </a:solidFill>
                  </a:tcPr>
                </a:tc>
                <a:tc gridSpan="4">
                  <a:txBody>
                    <a:bodyPr/>
                    <a:lstStyle/>
                    <a:p>
                      <a:r>
                        <a:rPr lang="en-GB" sz="1600" dirty="0">
                          <a:solidFill>
                            <a:schemeClr val="bg1"/>
                          </a:solidFill>
                          <a:latin typeface="+mj-lt"/>
                        </a:rPr>
                        <a:t>breaking point (g/kg)</a:t>
                      </a:r>
                    </a:p>
                  </a:txBody>
                  <a:tcPr anchor="ctr">
                    <a:solidFill>
                      <a:srgbClr val="639FCE"/>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xmlns="" val="1150694242"/>
                  </a:ext>
                </a:extLst>
              </a:tr>
              <a:tr h="370840">
                <a:tc vMerge="1">
                  <a:txBody>
                    <a:bodyPr/>
                    <a:lstStyle/>
                    <a:p>
                      <a:endParaRPr lang="en-GB" dirty="0"/>
                    </a:p>
                  </a:txBody>
                  <a:tcPr/>
                </a:tc>
                <a:tc>
                  <a:txBody>
                    <a:bodyPr/>
                    <a:lstStyle/>
                    <a:p>
                      <a:r>
                        <a:rPr lang="en-GB" sz="1600" dirty="0">
                          <a:solidFill>
                            <a:schemeClr val="bg1"/>
                          </a:solidFill>
                          <a:latin typeface="+mj-lt"/>
                        </a:rPr>
                        <a:t>trial 1</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2</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3</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mean/average</a:t>
                      </a:r>
                    </a:p>
                  </a:txBody>
                  <a:tcPr anchor="ctr">
                    <a:lnB w="12700" cap="flat" cmpd="sng" algn="ctr">
                      <a:solidFill>
                        <a:srgbClr val="639FCE"/>
                      </a:solidFill>
                      <a:prstDash val="solid"/>
                      <a:round/>
                      <a:headEnd type="none" w="med" len="med"/>
                      <a:tailEnd type="none" w="med" len="med"/>
                    </a:lnB>
                    <a:solidFill>
                      <a:srgbClr val="639FCE"/>
                    </a:solidFill>
                  </a:tcPr>
                </a:tc>
                <a:extLst>
                  <a:ext uri="{0D108BD9-81ED-4DB2-BD59-A6C34878D82A}">
                    <a16:rowId xmlns:a16="http://schemas.microsoft.com/office/drawing/2014/main" xmlns="" val="1907834927"/>
                  </a:ext>
                </a:extLst>
              </a:tr>
              <a:tr h="370840">
                <a:tc>
                  <a:txBody>
                    <a:bodyPr/>
                    <a:lstStyle/>
                    <a:p>
                      <a:r>
                        <a:rPr lang="en-GB" sz="1600" dirty="0">
                          <a:solidFill>
                            <a:schemeClr val="bg1"/>
                          </a:solidFill>
                          <a:latin typeface="+mj-lt"/>
                        </a:rPr>
                        <a:t>thin plastic</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2971799522"/>
                  </a:ext>
                </a:extLst>
              </a:tr>
              <a:tr h="370840">
                <a:tc>
                  <a:txBody>
                    <a:bodyPr/>
                    <a:lstStyle/>
                    <a:p>
                      <a:r>
                        <a:rPr lang="en-GB" sz="1600" dirty="0">
                          <a:solidFill>
                            <a:schemeClr val="bg1"/>
                          </a:solidFill>
                          <a:latin typeface="+mj-lt"/>
                        </a:rPr>
                        <a:t>thick plastic</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850978839"/>
                  </a:ext>
                </a:extLst>
              </a:tr>
              <a:tr h="370840">
                <a:tc>
                  <a:txBody>
                    <a:bodyPr/>
                    <a:lstStyle/>
                    <a:p>
                      <a:r>
                        <a:rPr lang="en-GB" sz="1600" dirty="0">
                          <a:solidFill>
                            <a:schemeClr val="bg1"/>
                          </a:solidFill>
                          <a:latin typeface="+mj-lt"/>
                        </a:rPr>
                        <a:t>canvas</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398925918"/>
                  </a:ext>
                </a:extLst>
              </a:tr>
              <a:tr h="370840">
                <a:tc>
                  <a:txBody>
                    <a:bodyPr/>
                    <a:lstStyle/>
                    <a:p>
                      <a:r>
                        <a:rPr lang="en-GB" sz="1600" dirty="0">
                          <a:solidFill>
                            <a:schemeClr val="bg1"/>
                          </a:solidFill>
                          <a:latin typeface="+mj-lt"/>
                        </a:rPr>
                        <a:t>paper</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1776690"/>
                  </a:ext>
                </a:extLst>
              </a:tr>
            </a:tbl>
          </a:graphicData>
        </a:graphic>
      </p:graphicFrame>
      <p:grpSp>
        <p:nvGrpSpPr>
          <p:cNvPr id="18" name="Group 17">
            <a:extLst>
              <a:ext uri="{FF2B5EF4-FFF2-40B4-BE49-F238E27FC236}">
                <a16:creationId xmlns:a16="http://schemas.microsoft.com/office/drawing/2014/main" xmlns="" id="{7D246139-0836-454D-A8F4-B557A8F14D6C}"/>
              </a:ext>
            </a:extLst>
          </p:cNvPr>
          <p:cNvGrpSpPr/>
          <p:nvPr/>
        </p:nvGrpSpPr>
        <p:grpSpPr>
          <a:xfrm>
            <a:off x="684213" y="2122491"/>
            <a:ext cx="2299864" cy="946634"/>
            <a:chOff x="905063" y="1730187"/>
            <a:chExt cx="2299864" cy="946634"/>
          </a:xfrm>
        </p:grpSpPr>
        <p:sp>
          <p:nvSpPr>
            <p:cNvPr id="11" name="Rectangle 10">
              <a:extLst>
                <a:ext uri="{FF2B5EF4-FFF2-40B4-BE49-F238E27FC236}">
                  <a16:creationId xmlns:a16="http://schemas.microsoft.com/office/drawing/2014/main" xmlns="" id="{3C3D7B2E-4ECF-446B-B3F4-12C67193C521}"/>
                </a:ext>
              </a:extLst>
            </p:cNvPr>
            <p:cNvSpPr/>
            <p:nvPr/>
          </p:nvSpPr>
          <p:spPr>
            <a:xfrm>
              <a:off x="905063" y="1730187"/>
              <a:ext cx="22998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Independent variable here. </a:t>
              </a:r>
            </a:p>
            <a:p>
              <a:pPr algn="ctr"/>
              <a:r>
                <a:rPr lang="en-GB" sz="1400" dirty="0">
                  <a:solidFill>
                    <a:srgbClr val="404040"/>
                  </a:solidFill>
                  <a:latin typeface="+mj-lt"/>
                  <a:ea typeface="Calibri" panose="020F0502020204030204" pitchFamily="34" charset="0"/>
                  <a:cs typeface="BPreplay"/>
                </a:rPr>
                <a:t>1 mark</a:t>
              </a:r>
            </a:p>
          </p:txBody>
        </p:sp>
        <p:cxnSp>
          <p:nvCxnSpPr>
            <p:cNvPr id="13" name="Straight Arrow Connector 12">
              <a:extLst>
                <a:ext uri="{FF2B5EF4-FFF2-40B4-BE49-F238E27FC236}">
                  <a16:creationId xmlns:a16="http://schemas.microsoft.com/office/drawing/2014/main" xmlns="" id="{9FDA8507-42D6-497F-95B7-9065C329AC37}"/>
                </a:ext>
              </a:extLst>
            </p:cNvPr>
            <p:cNvCxnSpPr>
              <a:cxnSpLocks/>
              <a:stCxn id="11" idx="2"/>
            </p:cNvCxnSpPr>
            <p:nvPr/>
          </p:nvCxnSpPr>
          <p:spPr>
            <a:xfrm flipH="1">
              <a:off x="1823313" y="2331447"/>
              <a:ext cx="231682" cy="345374"/>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xmlns="" id="{18B8363A-B1F9-4585-BB32-48466A9471AF}"/>
              </a:ext>
            </a:extLst>
          </p:cNvPr>
          <p:cNvGrpSpPr/>
          <p:nvPr/>
        </p:nvGrpSpPr>
        <p:grpSpPr>
          <a:xfrm>
            <a:off x="3204928" y="2121841"/>
            <a:ext cx="2480648" cy="869509"/>
            <a:chOff x="5673709" y="1729537"/>
            <a:chExt cx="2480648" cy="869509"/>
          </a:xfrm>
        </p:grpSpPr>
        <p:sp>
          <p:nvSpPr>
            <p:cNvPr id="8" name="Rectangle 7">
              <a:extLst>
                <a:ext uri="{FF2B5EF4-FFF2-40B4-BE49-F238E27FC236}">
                  <a16:creationId xmlns:a16="http://schemas.microsoft.com/office/drawing/2014/main" xmlns="" id="{3D7306A6-11FE-40F0-8A97-C5615056C1D7}"/>
                </a:ext>
              </a:extLst>
            </p:cNvPr>
            <p:cNvSpPr/>
            <p:nvPr/>
          </p:nvSpPr>
          <p:spPr>
            <a:xfrm>
              <a:off x="6023655"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Dependent variable here.</a:t>
              </a:r>
            </a:p>
            <a:p>
              <a:pPr algn="ctr"/>
              <a:r>
                <a:rPr lang="en-GB" sz="1400" dirty="0">
                  <a:solidFill>
                    <a:srgbClr val="404040"/>
                  </a:solidFill>
                  <a:latin typeface="+mj-lt"/>
                  <a:ea typeface="Calibri" panose="020F0502020204030204" pitchFamily="34" charset="0"/>
                  <a:cs typeface="BPreplay"/>
                </a:rPr>
                <a:t>1 mark</a:t>
              </a:r>
            </a:p>
          </p:txBody>
        </p:sp>
        <p:cxnSp>
          <p:nvCxnSpPr>
            <p:cNvPr id="15" name="Straight Arrow Connector 14">
              <a:extLst>
                <a:ext uri="{FF2B5EF4-FFF2-40B4-BE49-F238E27FC236}">
                  <a16:creationId xmlns:a16="http://schemas.microsoft.com/office/drawing/2014/main" xmlns="" id="{A4924EB9-E9EE-42D9-BB0F-86B7D39E81B1}"/>
                </a:ext>
              </a:extLst>
            </p:cNvPr>
            <p:cNvCxnSpPr>
              <a:cxnSpLocks/>
              <a:stCxn id="8" idx="1"/>
            </p:cNvCxnSpPr>
            <p:nvPr/>
          </p:nvCxnSpPr>
          <p:spPr>
            <a:xfrm flipH="1">
              <a:off x="5673709" y="2030167"/>
              <a:ext cx="349946" cy="568879"/>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xmlns="" id="{0D049C28-CF92-4384-8D9D-A46670939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5732"/>
            <a:ext cx="723986" cy="720000"/>
          </a:xfrm>
          <a:prstGeom prst="rect">
            <a:avLst/>
          </a:prstGeom>
        </p:spPr>
      </p:pic>
      <p:grpSp>
        <p:nvGrpSpPr>
          <p:cNvPr id="20" name="Group 19">
            <a:extLst>
              <a:ext uri="{FF2B5EF4-FFF2-40B4-BE49-F238E27FC236}">
                <a16:creationId xmlns:a16="http://schemas.microsoft.com/office/drawing/2014/main" xmlns="" id="{B00F0DF3-935D-4D72-BFED-133121CC4744}"/>
              </a:ext>
            </a:extLst>
          </p:cNvPr>
          <p:cNvGrpSpPr/>
          <p:nvPr/>
        </p:nvGrpSpPr>
        <p:grpSpPr>
          <a:xfrm>
            <a:off x="4443168" y="2121425"/>
            <a:ext cx="3714004" cy="947700"/>
            <a:chOff x="4443169" y="1729537"/>
            <a:chExt cx="3714004" cy="947700"/>
          </a:xfrm>
        </p:grpSpPr>
        <p:sp>
          <p:nvSpPr>
            <p:cNvPr id="21" name="Rectangle 20">
              <a:extLst>
                <a:ext uri="{FF2B5EF4-FFF2-40B4-BE49-F238E27FC236}">
                  <a16:creationId xmlns:a16="http://schemas.microsoft.com/office/drawing/2014/main" xmlns="" id="{1246CC62-156F-4F56-9D91-2BF726E57E05}"/>
                </a:ext>
              </a:extLst>
            </p:cNvPr>
            <p:cNvSpPr/>
            <p:nvPr/>
          </p:nvSpPr>
          <p:spPr>
            <a:xfrm>
              <a:off x="6020839" y="1729537"/>
              <a:ext cx="213633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Units here.</a:t>
              </a:r>
            </a:p>
            <a:p>
              <a:pPr algn="ctr"/>
              <a:r>
                <a:rPr lang="en-GB" sz="1400" dirty="0">
                  <a:solidFill>
                    <a:srgbClr val="404040"/>
                  </a:solidFill>
                  <a:latin typeface="+mj-lt"/>
                  <a:ea typeface="Calibri" panose="020F0502020204030204" pitchFamily="34" charset="0"/>
                  <a:cs typeface="BPreplay"/>
                </a:rPr>
                <a:t>1 mark</a:t>
              </a:r>
            </a:p>
          </p:txBody>
        </p:sp>
        <p:cxnSp>
          <p:nvCxnSpPr>
            <p:cNvPr id="22" name="Straight Arrow Connector 21">
              <a:extLst>
                <a:ext uri="{FF2B5EF4-FFF2-40B4-BE49-F238E27FC236}">
                  <a16:creationId xmlns:a16="http://schemas.microsoft.com/office/drawing/2014/main" xmlns="" id="{2958FB65-0C6E-410A-9E4E-6686A74B10FC}"/>
                </a:ext>
              </a:extLst>
            </p:cNvPr>
            <p:cNvCxnSpPr>
              <a:cxnSpLocks/>
              <a:stCxn id="21" idx="2"/>
            </p:cNvCxnSpPr>
            <p:nvPr/>
          </p:nvCxnSpPr>
          <p:spPr>
            <a:xfrm flipH="1">
              <a:off x="4443169" y="2330797"/>
              <a:ext cx="2645836" cy="34644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xmlns="" id="{95347C9C-8EFB-4581-A9B4-E925585D8556}"/>
              </a:ext>
            </a:extLst>
          </p:cNvPr>
          <p:cNvGrpSpPr/>
          <p:nvPr/>
        </p:nvGrpSpPr>
        <p:grpSpPr>
          <a:xfrm>
            <a:off x="2017840" y="3558795"/>
            <a:ext cx="2130702" cy="2237022"/>
            <a:chOff x="4642039" y="93775"/>
            <a:chExt cx="2130702" cy="2237022"/>
          </a:xfrm>
        </p:grpSpPr>
        <p:sp>
          <p:nvSpPr>
            <p:cNvPr id="31" name="Rectangle 30">
              <a:extLst>
                <a:ext uri="{FF2B5EF4-FFF2-40B4-BE49-F238E27FC236}">
                  <a16:creationId xmlns:a16="http://schemas.microsoft.com/office/drawing/2014/main" xmlns="" id="{932CB43D-7CB6-4F5E-84AC-6582049FF06A}"/>
                </a:ext>
              </a:extLst>
            </p:cNvPr>
            <p:cNvSpPr/>
            <p:nvPr/>
          </p:nvSpPr>
          <p:spPr>
            <a:xfrm>
              <a:off x="4642039"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Labelled space for repetitions. </a:t>
              </a:r>
              <a:r>
                <a:rPr lang="en-GB" sz="1400" dirty="0">
                  <a:solidFill>
                    <a:srgbClr val="404040"/>
                  </a:solidFill>
                  <a:latin typeface="+mj-lt"/>
                  <a:ea typeface="Calibri" panose="020F0502020204030204" pitchFamily="34" charset="0"/>
                  <a:cs typeface="BPreplay"/>
                </a:rPr>
                <a:t>1 mark</a:t>
              </a:r>
            </a:p>
          </p:txBody>
        </p:sp>
        <p:cxnSp>
          <p:nvCxnSpPr>
            <p:cNvPr id="32" name="Straight Arrow Connector 31">
              <a:extLst>
                <a:ext uri="{FF2B5EF4-FFF2-40B4-BE49-F238E27FC236}">
                  <a16:creationId xmlns:a16="http://schemas.microsoft.com/office/drawing/2014/main" xmlns="" id="{976E4AFC-5181-4AFC-A5DB-891551EBC7AB}"/>
                </a:ext>
              </a:extLst>
            </p:cNvPr>
            <p:cNvCxnSpPr>
              <a:cxnSpLocks/>
              <a:stCxn id="31" idx="0"/>
            </p:cNvCxnSpPr>
            <p:nvPr/>
          </p:nvCxnSpPr>
          <p:spPr>
            <a:xfrm flipH="1" flipV="1">
              <a:off x="5466987" y="93775"/>
              <a:ext cx="240403" cy="1635762"/>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xmlns="" id="{6F183450-3F70-4C80-BA09-D0E436D066AE}"/>
              </a:ext>
            </a:extLst>
          </p:cNvPr>
          <p:cNvGrpSpPr/>
          <p:nvPr/>
        </p:nvGrpSpPr>
        <p:grpSpPr>
          <a:xfrm>
            <a:off x="5876012" y="3558795"/>
            <a:ext cx="2130702" cy="2237022"/>
            <a:chOff x="6023655" y="93775"/>
            <a:chExt cx="2130702" cy="2237022"/>
          </a:xfrm>
        </p:grpSpPr>
        <p:sp>
          <p:nvSpPr>
            <p:cNvPr id="35" name="Rectangle 34">
              <a:extLst>
                <a:ext uri="{FF2B5EF4-FFF2-40B4-BE49-F238E27FC236}">
                  <a16:creationId xmlns:a16="http://schemas.microsoft.com/office/drawing/2014/main" xmlns="" id="{E4B670B3-A60B-4C53-A58B-411B03CA2CF9}"/>
                </a:ext>
              </a:extLst>
            </p:cNvPr>
            <p:cNvSpPr/>
            <p:nvPr/>
          </p:nvSpPr>
          <p:spPr>
            <a:xfrm>
              <a:off x="6023655"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Labelled space for mean or average. </a:t>
              </a:r>
              <a:r>
                <a:rPr lang="en-GB" sz="1400" dirty="0">
                  <a:solidFill>
                    <a:srgbClr val="404040"/>
                  </a:solidFill>
                  <a:latin typeface="+mj-lt"/>
                  <a:ea typeface="Calibri" panose="020F0502020204030204" pitchFamily="34" charset="0"/>
                  <a:cs typeface="BPreplay"/>
                </a:rPr>
                <a:t>1 mark</a:t>
              </a:r>
            </a:p>
          </p:txBody>
        </p:sp>
        <p:cxnSp>
          <p:nvCxnSpPr>
            <p:cNvPr id="36" name="Straight Arrow Connector 35">
              <a:extLst>
                <a:ext uri="{FF2B5EF4-FFF2-40B4-BE49-F238E27FC236}">
                  <a16:creationId xmlns:a16="http://schemas.microsoft.com/office/drawing/2014/main" xmlns="" id="{9324C72F-4AB9-4C6F-9EB6-CDBBC0FBDCD0}"/>
                </a:ext>
              </a:extLst>
            </p:cNvPr>
            <p:cNvCxnSpPr>
              <a:cxnSpLocks/>
              <a:stCxn id="35" idx="0"/>
            </p:cNvCxnSpPr>
            <p:nvPr/>
          </p:nvCxnSpPr>
          <p:spPr>
            <a:xfrm flipV="1">
              <a:off x="7089006" y="93775"/>
              <a:ext cx="238035" cy="1635762"/>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8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1316355"/>
            <a:ext cx="7054320" cy="246221"/>
          </a:xfrm>
          <a:prstGeom prst="rect">
            <a:avLst/>
          </a:prstGeom>
        </p:spPr>
        <p:txBody>
          <a:bodyPr wrap="square" lIns="0" tIns="0" rIns="0" bIns="0">
            <a:spAutoFit/>
          </a:bodyPr>
          <a:lstStyle/>
          <a:p>
            <a:r>
              <a:rPr lang="en-GB" sz="1600" dirty="0"/>
              <a:t>Produce a table that will allow you to collect data from people in your class.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Class Variation</a:t>
            </a:r>
          </a:p>
        </p:txBody>
      </p:sp>
      <p:pic>
        <p:nvPicPr>
          <p:cNvPr id="25" name="Picture 24">
            <a:extLst>
              <a:ext uri="{FF2B5EF4-FFF2-40B4-BE49-F238E27FC236}">
                <a16:creationId xmlns:a16="http://schemas.microsoft.com/office/drawing/2014/main" xmlns="" id="{FA6FF4AF-8FB3-47D1-A9A3-ABC3D2093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235" y="549275"/>
            <a:ext cx="723986" cy="720000"/>
          </a:xfrm>
          <a:prstGeom prst="rect">
            <a:avLst/>
          </a:prstGeom>
        </p:spPr>
      </p:pic>
      <p:grpSp>
        <p:nvGrpSpPr>
          <p:cNvPr id="5" name="Group 4"/>
          <p:cNvGrpSpPr/>
          <p:nvPr/>
        </p:nvGrpSpPr>
        <p:grpSpPr>
          <a:xfrm>
            <a:off x="1471612" y="1905114"/>
            <a:ext cx="1906587" cy="440266"/>
            <a:chOff x="684213" y="2091267"/>
            <a:chExt cx="1906587" cy="440266"/>
          </a:xfrm>
        </p:grpSpPr>
        <p:sp>
          <p:nvSpPr>
            <p:cNvPr id="3" name="Rectangle 2"/>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701146" y="2126734"/>
              <a:ext cx="1889651" cy="369332"/>
            </a:xfrm>
            <a:prstGeom prst="rect">
              <a:avLst/>
            </a:prstGeom>
            <a:noFill/>
          </p:spPr>
          <p:txBody>
            <a:bodyPr wrap="square" rtlCol="0">
              <a:spAutoFit/>
            </a:bodyPr>
            <a:lstStyle/>
            <a:p>
              <a:pPr algn="ctr"/>
              <a:r>
                <a:rPr lang="en-GB" dirty="0"/>
                <a:t>Name </a:t>
              </a:r>
            </a:p>
          </p:txBody>
        </p:sp>
      </p:grpSp>
      <p:grpSp>
        <p:nvGrpSpPr>
          <p:cNvPr id="10" name="Group 9"/>
          <p:cNvGrpSpPr/>
          <p:nvPr/>
        </p:nvGrpSpPr>
        <p:grpSpPr>
          <a:xfrm>
            <a:off x="1471612" y="2407716"/>
            <a:ext cx="1906587" cy="440266"/>
            <a:chOff x="684213" y="2091267"/>
            <a:chExt cx="1906587" cy="440266"/>
          </a:xfrm>
        </p:grpSpPr>
        <p:sp>
          <p:nvSpPr>
            <p:cNvPr id="11" name="Rectangle 10"/>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701147" y="2126734"/>
              <a:ext cx="1889652" cy="369332"/>
            </a:xfrm>
            <a:prstGeom prst="rect">
              <a:avLst/>
            </a:prstGeom>
            <a:noFill/>
          </p:spPr>
          <p:txBody>
            <a:bodyPr wrap="square" rtlCol="0">
              <a:spAutoFit/>
            </a:bodyPr>
            <a:lstStyle/>
            <a:p>
              <a:pPr algn="ctr"/>
              <a:r>
                <a:rPr lang="en-GB" dirty="0"/>
                <a:t>height, </a:t>
              </a:r>
            </a:p>
          </p:txBody>
        </p:sp>
      </p:grpSp>
      <p:grpSp>
        <p:nvGrpSpPr>
          <p:cNvPr id="13" name="Group 12"/>
          <p:cNvGrpSpPr/>
          <p:nvPr/>
        </p:nvGrpSpPr>
        <p:grpSpPr>
          <a:xfrm>
            <a:off x="1471612" y="2910318"/>
            <a:ext cx="1906587" cy="440266"/>
            <a:chOff x="684213" y="2091267"/>
            <a:chExt cx="1906587" cy="440266"/>
          </a:xfrm>
        </p:grpSpPr>
        <p:sp>
          <p:nvSpPr>
            <p:cNvPr id="14" name="Rectangle 13"/>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01146" y="2126734"/>
              <a:ext cx="1872719" cy="369332"/>
            </a:xfrm>
            <a:prstGeom prst="rect">
              <a:avLst/>
            </a:prstGeom>
            <a:noFill/>
          </p:spPr>
          <p:txBody>
            <a:bodyPr wrap="square" rtlCol="0">
              <a:spAutoFit/>
            </a:bodyPr>
            <a:lstStyle/>
            <a:p>
              <a:pPr algn="ctr"/>
              <a:r>
                <a:rPr lang="en-GB" dirty="0"/>
                <a:t>eye colour, </a:t>
              </a:r>
            </a:p>
          </p:txBody>
        </p:sp>
      </p:grpSp>
      <p:grpSp>
        <p:nvGrpSpPr>
          <p:cNvPr id="16" name="Group 15"/>
          <p:cNvGrpSpPr/>
          <p:nvPr/>
        </p:nvGrpSpPr>
        <p:grpSpPr>
          <a:xfrm>
            <a:off x="1471612" y="3412920"/>
            <a:ext cx="1906587" cy="440266"/>
            <a:chOff x="684213" y="2091267"/>
            <a:chExt cx="1906587" cy="440266"/>
          </a:xfrm>
        </p:grpSpPr>
        <p:sp>
          <p:nvSpPr>
            <p:cNvPr id="17" name="Rectangle 16"/>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701146" y="2126734"/>
              <a:ext cx="1872719" cy="369332"/>
            </a:xfrm>
            <a:prstGeom prst="rect">
              <a:avLst/>
            </a:prstGeom>
            <a:noFill/>
          </p:spPr>
          <p:txBody>
            <a:bodyPr wrap="square" rtlCol="0">
              <a:spAutoFit/>
            </a:bodyPr>
            <a:lstStyle/>
            <a:p>
              <a:pPr algn="ctr"/>
              <a:r>
                <a:rPr lang="en-GB" dirty="0" smtClean="0"/>
                <a:t>arm span, </a:t>
              </a:r>
              <a:endParaRPr lang="en-GB" dirty="0"/>
            </a:p>
          </p:txBody>
        </p:sp>
      </p:grpSp>
      <p:grpSp>
        <p:nvGrpSpPr>
          <p:cNvPr id="19" name="Group 18"/>
          <p:cNvGrpSpPr/>
          <p:nvPr/>
        </p:nvGrpSpPr>
        <p:grpSpPr>
          <a:xfrm>
            <a:off x="1471612" y="3915522"/>
            <a:ext cx="1906587" cy="440266"/>
            <a:chOff x="684213" y="2091267"/>
            <a:chExt cx="1906587" cy="440266"/>
          </a:xfrm>
        </p:grpSpPr>
        <p:sp>
          <p:nvSpPr>
            <p:cNvPr id="20" name="Rectangle 19"/>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701146" y="2126734"/>
              <a:ext cx="1872719" cy="369332"/>
            </a:xfrm>
            <a:prstGeom prst="rect">
              <a:avLst/>
            </a:prstGeom>
            <a:noFill/>
          </p:spPr>
          <p:txBody>
            <a:bodyPr wrap="square" rtlCol="0">
              <a:spAutoFit/>
            </a:bodyPr>
            <a:lstStyle/>
            <a:p>
              <a:pPr algn="ctr"/>
              <a:r>
                <a:rPr lang="en-GB" dirty="0"/>
                <a:t>g</a:t>
              </a:r>
              <a:r>
                <a:rPr lang="en-GB" dirty="0" smtClean="0"/>
                <a:t>ender.</a:t>
              </a:r>
              <a:endParaRPr lang="en-GB" dirty="0"/>
            </a:p>
          </p:txBody>
        </p:sp>
      </p:grpSp>
      <p:sp>
        <p:nvSpPr>
          <p:cNvPr id="26" name="Rectangle 25"/>
          <p:cNvSpPr/>
          <p:nvPr/>
        </p:nvSpPr>
        <p:spPr>
          <a:xfrm>
            <a:off x="675748" y="4723042"/>
            <a:ext cx="6393920" cy="246221"/>
          </a:xfrm>
          <a:prstGeom prst="rect">
            <a:avLst/>
          </a:prstGeom>
        </p:spPr>
        <p:txBody>
          <a:bodyPr wrap="square" lIns="0" tIns="0" rIns="0" bIns="0">
            <a:spAutoFit/>
          </a:bodyPr>
          <a:lstStyle/>
          <a:p>
            <a:r>
              <a:rPr lang="en-GB" sz="1600" dirty="0"/>
              <a:t>You will need a metre ruler to measure height and arm span with. </a:t>
            </a:r>
          </a:p>
        </p:txBody>
      </p:sp>
      <p:sp>
        <p:nvSpPr>
          <p:cNvPr id="27" name="Rectangle 26"/>
          <p:cNvSpPr/>
          <p:nvPr/>
        </p:nvSpPr>
        <p:spPr>
          <a:xfrm>
            <a:off x="684211" y="5194965"/>
            <a:ext cx="7775577" cy="738664"/>
          </a:xfrm>
          <a:prstGeom prst="rect">
            <a:avLst/>
          </a:prstGeom>
        </p:spPr>
        <p:txBody>
          <a:bodyPr wrap="square" lIns="0" tIns="0" rIns="0" bIns="0">
            <a:spAutoFit/>
          </a:bodyPr>
          <a:lstStyle/>
          <a:p>
            <a:r>
              <a:rPr lang="en-GB" sz="1600" dirty="0">
                <a:latin typeface="+mj-lt"/>
              </a:rPr>
              <a:t>Remember:</a:t>
            </a:r>
          </a:p>
          <a:p>
            <a:r>
              <a:rPr lang="en-GB" sz="1600" dirty="0"/>
              <a:t>No repetition or average/mean columns are needed, because the data is discrete (it can only ever take certain values).</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54884">
            <a:off x="3578959" y="2814547"/>
            <a:ext cx="4767608" cy="621771"/>
          </a:xfrm>
          <a:prstGeom prst="rect">
            <a:avLst/>
          </a:prstGeom>
        </p:spPr>
      </p:pic>
    </p:spTree>
    <p:extLst>
      <p:ext uri="{BB962C8B-B14F-4D97-AF65-F5344CB8AC3E}">
        <p14:creationId xmlns:p14="http://schemas.microsoft.com/office/powerpoint/2010/main" val="302527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Answers</a:t>
            </a:r>
            <a:endParaRPr lang="en-GB" sz="3600" dirty="0">
              <a:solidFill>
                <a:srgbClr val="4EB2E5"/>
              </a:solidFill>
              <a:latin typeface="Twinkl SemiBold"/>
              <a:cs typeface="Clear Sans Light" panose="020B0303030202020304" pitchFamily="34" charset="0"/>
            </a:endParaRPr>
          </a:p>
        </p:txBody>
      </p:sp>
      <p:sp>
        <p:nvSpPr>
          <p:cNvPr id="3" name="Rectangle 2"/>
          <p:cNvSpPr/>
          <p:nvPr/>
        </p:nvSpPr>
        <p:spPr>
          <a:xfrm>
            <a:off x="684212" y="1316355"/>
            <a:ext cx="7775575" cy="246221"/>
          </a:xfrm>
          <a:prstGeom prst="rect">
            <a:avLst/>
          </a:prstGeom>
        </p:spPr>
        <p:txBody>
          <a:bodyPr wrap="square" lIns="0" tIns="0" rIns="0" bIns="0">
            <a:spAutoFit/>
          </a:bodyPr>
          <a:lstStyle/>
          <a:p>
            <a:pPr algn="ctr"/>
            <a:r>
              <a:rPr lang="en-GB" sz="1600" dirty="0"/>
              <a:t>Your table should look something like </a:t>
            </a:r>
            <a:r>
              <a:rPr lang="en-GB" sz="1600" dirty="0" smtClean="0"/>
              <a:t>this:</a:t>
            </a:r>
            <a:endParaRPr lang="en-GB" sz="1600" dirty="0"/>
          </a:p>
        </p:txBody>
      </p:sp>
      <p:graphicFrame>
        <p:nvGraphicFramePr>
          <p:cNvPr id="4" name="Content Placeholder 3"/>
          <p:cNvGraphicFramePr>
            <a:graphicFrameLocks/>
          </p:cNvGraphicFramePr>
          <p:nvPr>
            <p:extLst>
              <p:ext uri="{D42A27DB-BD31-4B8C-83A1-F6EECF244321}">
                <p14:modId xmlns:p14="http://schemas.microsoft.com/office/powerpoint/2010/main" val="3360353241"/>
              </p:ext>
            </p:extLst>
          </p:nvPr>
        </p:nvGraphicFramePr>
        <p:xfrm>
          <a:off x="796025" y="1708573"/>
          <a:ext cx="7568884" cy="2966720"/>
        </p:xfrm>
        <a:graphic>
          <a:graphicData uri="http://schemas.openxmlformats.org/drawingml/2006/table">
            <a:tbl>
              <a:tblPr firstRow="1" bandRow="1">
                <a:tableStyleId>{5940675A-B579-460E-94D1-54222C63F5DA}</a:tableStyleId>
              </a:tblPr>
              <a:tblGrid>
                <a:gridCol w="1296194">
                  <a:extLst>
                    <a:ext uri="{9D8B030D-6E8A-4147-A177-3AD203B41FA5}">
                      <a16:colId xmlns:a16="http://schemas.microsoft.com/office/drawing/2014/main" xmlns="" val="20000"/>
                    </a:ext>
                  </a:extLst>
                </a:gridCol>
                <a:gridCol w="1867993">
                  <a:extLst>
                    <a:ext uri="{9D8B030D-6E8A-4147-A177-3AD203B41FA5}">
                      <a16:colId xmlns:a16="http://schemas.microsoft.com/office/drawing/2014/main" xmlns="" val="20001"/>
                    </a:ext>
                  </a:extLst>
                </a:gridCol>
                <a:gridCol w="1812309">
                  <a:extLst>
                    <a:ext uri="{9D8B030D-6E8A-4147-A177-3AD203B41FA5}">
                      <a16:colId xmlns:a16="http://schemas.microsoft.com/office/drawing/2014/main" xmlns="" val="20002"/>
                    </a:ext>
                  </a:extLst>
                </a:gridCol>
                <a:gridCol w="1296194">
                  <a:extLst>
                    <a:ext uri="{9D8B030D-6E8A-4147-A177-3AD203B41FA5}">
                      <a16:colId xmlns:a16="http://schemas.microsoft.com/office/drawing/2014/main" xmlns="" val="20003"/>
                    </a:ext>
                  </a:extLst>
                </a:gridCol>
                <a:gridCol w="1296194">
                  <a:extLst>
                    <a:ext uri="{9D8B030D-6E8A-4147-A177-3AD203B41FA5}">
                      <a16:colId xmlns:a16="http://schemas.microsoft.com/office/drawing/2014/main" xmlns="" val="20004"/>
                    </a:ext>
                  </a:extLst>
                </a:gridCol>
              </a:tblGrid>
              <a:tr h="370840">
                <a:tc>
                  <a:txBody>
                    <a:bodyPr/>
                    <a:lstStyle/>
                    <a:p>
                      <a:pPr algn="ctr"/>
                      <a:r>
                        <a:rPr lang="en-GB" dirty="0">
                          <a:solidFill>
                            <a:schemeClr val="bg1"/>
                          </a:solidFill>
                        </a:rPr>
                        <a:t>Name</a:t>
                      </a:r>
                      <a:r>
                        <a:rPr lang="en-GB" baseline="0" dirty="0">
                          <a:solidFill>
                            <a:schemeClr val="bg1"/>
                          </a:solidFill>
                        </a:rPr>
                        <a:t> </a:t>
                      </a:r>
                      <a:endParaRPr lang="en-GB" dirty="0">
                        <a:solidFill>
                          <a:schemeClr val="bg1"/>
                        </a:solidFill>
                      </a:endParaRPr>
                    </a:p>
                  </a:txBody>
                  <a:tcPr>
                    <a:solidFill>
                      <a:srgbClr val="4EB2E5"/>
                    </a:solidFill>
                  </a:tcPr>
                </a:tc>
                <a:tc>
                  <a:txBody>
                    <a:bodyPr/>
                    <a:lstStyle/>
                    <a:p>
                      <a:pPr algn="ctr"/>
                      <a:r>
                        <a:rPr lang="en-GB" dirty="0">
                          <a:solidFill>
                            <a:schemeClr val="bg1"/>
                          </a:solidFill>
                        </a:rPr>
                        <a:t>Height</a:t>
                      </a:r>
                    </a:p>
                  </a:txBody>
                  <a:tcPr>
                    <a:solidFill>
                      <a:srgbClr val="4EB2E5"/>
                    </a:solidFill>
                  </a:tcPr>
                </a:tc>
                <a:tc>
                  <a:txBody>
                    <a:bodyPr/>
                    <a:lstStyle/>
                    <a:p>
                      <a:pPr algn="ctr"/>
                      <a:r>
                        <a:rPr lang="en-GB" dirty="0">
                          <a:solidFill>
                            <a:schemeClr val="bg1"/>
                          </a:solidFill>
                        </a:rPr>
                        <a:t>Eye</a:t>
                      </a:r>
                      <a:r>
                        <a:rPr lang="en-GB" baseline="0" dirty="0">
                          <a:solidFill>
                            <a:schemeClr val="bg1"/>
                          </a:solidFill>
                        </a:rPr>
                        <a:t> Colour</a:t>
                      </a:r>
                      <a:endParaRPr lang="en-GB" dirty="0">
                        <a:solidFill>
                          <a:schemeClr val="bg1"/>
                        </a:solidFill>
                      </a:endParaRPr>
                    </a:p>
                  </a:txBody>
                  <a:tcPr>
                    <a:solidFill>
                      <a:srgbClr val="4EB2E5"/>
                    </a:solidFill>
                  </a:tcPr>
                </a:tc>
                <a:tc>
                  <a:txBody>
                    <a:bodyPr/>
                    <a:lstStyle/>
                    <a:p>
                      <a:pPr algn="ctr"/>
                      <a:r>
                        <a:rPr lang="en-GB" dirty="0">
                          <a:solidFill>
                            <a:schemeClr val="bg1"/>
                          </a:solidFill>
                        </a:rPr>
                        <a:t>Arm</a:t>
                      </a:r>
                      <a:r>
                        <a:rPr lang="en-GB" baseline="0" dirty="0">
                          <a:solidFill>
                            <a:schemeClr val="bg1"/>
                          </a:solidFill>
                        </a:rPr>
                        <a:t> Span </a:t>
                      </a:r>
                      <a:endParaRPr lang="en-GB" dirty="0">
                        <a:solidFill>
                          <a:schemeClr val="bg1"/>
                        </a:solidFill>
                      </a:endParaRPr>
                    </a:p>
                  </a:txBody>
                  <a:tcPr>
                    <a:solidFill>
                      <a:srgbClr val="4EB2E5"/>
                    </a:solidFill>
                  </a:tcPr>
                </a:tc>
                <a:tc>
                  <a:txBody>
                    <a:bodyPr/>
                    <a:lstStyle/>
                    <a:p>
                      <a:pPr algn="ctr"/>
                      <a:r>
                        <a:rPr lang="en-GB" dirty="0">
                          <a:solidFill>
                            <a:schemeClr val="bg1"/>
                          </a:solidFill>
                        </a:rPr>
                        <a:t>Gender</a:t>
                      </a:r>
                      <a:r>
                        <a:rPr lang="en-GB" baseline="0" dirty="0">
                          <a:solidFill>
                            <a:schemeClr val="bg1"/>
                          </a:solidFill>
                        </a:rPr>
                        <a:t> </a:t>
                      </a:r>
                      <a:endParaRPr lang="en-GB" dirty="0">
                        <a:solidFill>
                          <a:schemeClr val="bg1"/>
                        </a:solidFill>
                      </a:endParaRPr>
                    </a:p>
                  </a:txBody>
                  <a:tcPr>
                    <a:solidFill>
                      <a:srgbClr val="4EB2E5"/>
                    </a:solidFill>
                  </a:tcPr>
                </a:tc>
                <a:extLst>
                  <a:ext uri="{0D108BD9-81ED-4DB2-BD59-A6C34878D82A}">
                    <a16:rowId xmlns:a16="http://schemas.microsoft.com/office/drawing/2014/main" xmlns="" val="10000"/>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xmlns="" val="10002"/>
                  </a:ext>
                </a:extLst>
              </a:tr>
              <a:tr h="370840">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3"/>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4"/>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5"/>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xmlns="" val="10006"/>
                  </a:ext>
                </a:extLst>
              </a:tr>
              <a:tr h="370840">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7"/>
                  </a:ext>
                </a:extLst>
              </a:tr>
            </a:tbl>
          </a:graphicData>
        </a:graphic>
      </p:graphicFrame>
      <p:sp>
        <p:nvSpPr>
          <p:cNvPr id="5" name="Rectangle 4"/>
          <p:cNvSpPr/>
          <p:nvPr/>
        </p:nvSpPr>
        <p:spPr>
          <a:xfrm>
            <a:off x="1044840" y="4898177"/>
            <a:ext cx="7054320" cy="492443"/>
          </a:xfrm>
          <a:prstGeom prst="rect">
            <a:avLst/>
          </a:prstGeom>
        </p:spPr>
        <p:txBody>
          <a:bodyPr wrap="square" lIns="0" tIns="0" rIns="0" bIns="0">
            <a:spAutoFit/>
          </a:bodyPr>
          <a:lstStyle/>
          <a:p>
            <a:pPr algn="ctr"/>
            <a:r>
              <a:rPr lang="en-GB" sz="1600" dirty="0"/>
              <a:t>Once the table is drawn, go round the class and collect as much data as you can (collect from at least 5 different people). </a:t>
            </a:r>
          </a:p>
        </p:txBody>
      </p:sp>
    </p:spTree>
    <p:extLst>
      <p:ext uri="{BB962C8B-B14F-4D97-AF65-F5344CB8AC3E}">
        <p14:creationId xmlns:p14="http://schemas.microsoft.com/office/powerpoint/2010/main" val="5349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Results Analysis</a:t>
            </a:r>
            <a:endParaRPr lang="en-GB" sz="3600" dirty="0">
              <a:solidFill>
                <a:srgbClr val="4EB2E5"/>
              </a:solidFill>
              <a:latin typeface="Twinkl SemiBold"/>
              <a:cs typeface="Clear Sans Light" panose="020B0303030202020304" pitchFamily="34" charset="0"/>
            </a:endParaRPr>
          </a:p>
        </p:txBody>
      </p:sp>
      <p:sp>
        <p:nvSpPr>
          <p:cNvPr id="3" name="Rectangle 2"/>
          <p:cNvSpPr/>
          <p:nvPr/>
        </p:nvSpPr>
        <p:spPr>
          <a:xfrm>
            <a:off x="684213" y="1316355"/>
            <a:ext cx="7054320" cy="1231106"/>
          </a:xfrm>
          <a:prstGeom prst="rect">
            <a:avLst/>
          </a:prstGeom>
        </p:spPr>
        <p:txBody>
          <a:bodyPr wrap="square" lIns="0" tIns="0" rIns="0" bIns="0">
            <a:spAutoFit/>
          </a:bodyPr>
          <a:lstStyle/>
          <a:p>
            <a:r>
              <a:rPr lang="en-GB" sz="1600" dirty="0">
                <a:latin typeface="+mj-lt"/>
              </a:rPr>
              <a:t>Bronze </a:t>
            </a:r>
          </a:p>
          <a:p>
            <a:pPr marL="342900" indent="-342900">
              <a:buFont typeface="+mj-lt"/>
              <a:buAutoNum type="arabicPeriod"/>
            </a:pPr>
            <a:r>
              <a:rPr lang="en-GB" sz="1600" dirty="0" smtClean="0"/>
              <a:t>What </a:t>
            </a:r>
            <a:r>
              <a:rPr lang="en-GB" sz="1600" dirty="0"/>
              <a:t>is the most common eye colour? </a:t>
            </a:r>
            <a:r>
              <a:rPr lang="en-GB" sz="1600" dirty="0" smtClean="0"/>
              <a:t/>
            </a:r>
            <a:br>
              <a:rPr lang="en-GB" sz="1600" dirty="0" smtClean="0"/>
            </a:br>
            <a:endParaRPr lang="en-GB" sz="1600" dirty="0"/>
          </a:p>
          <a:p>
            <a:pPr marL="342900" indent="-342900">
              <a:buFont typeface="+mj-lt"/>
              <a:buAutoNum type="arabicPeriod"/>
            </a:pPr>
            <a:r>
              <a:rPr lang="en-GB" sz="1600" dirty="0" smtClean="0"/>
              <a:t>Describe </a:t>
            </a:r>
            <a:r>
              <a:rPr lang="en-GB" sz="1600" dirty="0"/>
              <a:t>how you would calculate the average height of the class? Calculate the average height of everyone in your class. </a:t>
            </a:r>
          </a:p>
        </p:txBody>
      </p:sp>
      <p:sp>
        <p:nvSpPr>
          <p:cNvPr id="6" name="Rectangle 5"/>
          <p:cNvSpPr/>
          <p:nvPr/>
        </p:nvSpPr>
        <p:spPr>
          <a:xfrm>
            <a:off x="684213" y="3000351"/>
            <a:ext cx="7054320" cy="984885"/>
          </a:xfrm>
          <a:prstGeom prst="rect">
            <a:avLst/>
          </a:prstGeom>
        </p:spPr>
        <p:txBody>
          <a:bodyPr wrap="square" lIns="0" tIns="0" rIns="0" bIns="0">
            <a:spAutoFit/>
          </a:bodyPr>
          <a:lstStyle/>
          <a:p>
            <a:r>
              <a:rPr lang="en-GB" sz="1600" dirty="0">
                <a:latin typeface="+mj-lt"/>
              </a:rPr>
              <a:t>Silver </a:t>
            </a:r>
          </a:p>
          <a:p>
            <a:pPr marL="342900" indent="-342900">
              <a:buFont typeface="+mj-lt"/>
              <a:buAutoNum type="arabicPeriod"/>
            </a:pPr>
            <a:r>
              <a:rPr lang="en-GB" sz="1600" dirty="0"/>
              <a:t>Is there a link between height and arm span</a:t>
            </a:r>
            <a:r>
              <a:rPr lang="en-GB" sz="1600" dirty="0" smtClean="0"/>
              <a:t>?</a:t>
            </a:r>
            <a:br>
              <a:rPr lang="en-GB" sz="1600" dirty="0" smtClean="0"/>
            </a:br>
            <a:endParaRPr lang="en-GB" sz="1600" dirty="0"/>
          </a:p>
          <a:p>
            <a:pPr marL="342900" indent="-342900">
              <a:buFont typeface="+mj-lt"/>
              <a:buAutoNum type="arabicPeriod"/>
            </a:pPr>
            <a:r>
              <a:rPr lang="en-GB" sz="1600" dirty="0" smtClean="0"/>
              <a:t>How </a:t>
            </a:r>
            <a:r>
              <a:rPr lang="en-GB" sz="1600" dirty="0"/>
              <a:t>could you show that link better than the results table?</a:t>
            </a:r>
          </a:p>
        </p:txBody>
      </p:sp>
      <p:sp>
        <p:nvSpPr>
          <p:cNvPr id="7" name="Rectangle 6"/>
          <p:cNvSpPr/>
          <p:nvPr/>
        </p:nvSpPr>
        <p:spPr>
          <a:xfrm>
            <a:off x="684213" y="4515882"/>
            <a:ext cx="7054320" cy="984885"/>
          </a:xfrm>
          <a:prstGeom prst="rect">
            <a:avLst/>
          </a:prstGeom>
        </p:spPr>
        <p:txBody>
          <a:bodyPr wrap="square" lIns="0" tIns="0" rIns="0" bIns="0">
            <a:spAutoFit/>
          </a:bodyPr>
          <a:lstStyle/>
          <a:p>
            <a:r>
              <a:rPr lang="en-GB" sz="1600" dirty="0" smtClean="0">
                <a:latin typeface="+mj-lt"/>
              </a:rPr>
              <a:t>Gold</a:t>
            </a:r>
          </a:p>
          <a:p>
            <a:pPr marL="342900" indent="-342900">
              <a:buFont typeface="+mj-lt"/>
              <a:buAutoNum type="arabicPeriod"/>
            </a:pPr>
            <a:r>
              <a:rPr lang="en-GB" sz="1600" dirty="0"/>
              <a:t>How could you look at the range of heights within the class</a:t>
            </a:r>
            <a:r>
              <a:rPr lang="en-GB" sz="1600" dirty="0" smtClean="0"/>
              <a:t>?</a:t>
            </a:r>
            <a:br>
              <a:rPr lang="en-GB" sz="1600" dirty="0" smtClean="0"/>
            </a:br>
            <a:endParaRPr lang="en-GB" sz="1600" dirty="0" smtClean="0"/>
          </a:p>
          <a:p>
            <a:pPr marL="342900" indent="-342900">
              <a:buFont typeface="+mj-lt"/>
              <a:buAutoNum type="arabicPeriod"/>
            </a:pPr>
            <a:r>
              <a:rPr lang="en-GB" sz="1600" dirty="0"/>
              <a:t>What other data from the table could you analyse? </a:t>
            </a:r>
          </a:p>
        </p:txBody>
      </p:sp>
    </p:spTree>
    <p:extLst>
      <p:ext uri="{BB962C8B-B14F-4D97-AF65-F5344CB8AC3E}">
        <p14:creationId xmlns:p14="http://schemas.microsoft.com/office/powerpoint/2010/main" val="3752578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Height Ranges </a:t>
            </a:r>
            <a:endParaRPr lang="en-GB" sz="3600" dirty="0">
              <a:solidFill>
                <a:srgbClr val="4EB2E5"/>
              </a:solidFill>
              <a:latin typeface="Twinkl SemiBold"/>
              <a:cs typeface="Clear Sans Light" panose="020B0303030202020304" pitchFamily="34" charset="0"/>
            </a:endParaRPr>
          </a:p>
        </p:txBody>
      </p:sp>
      <p:sp>
        <p:nvSpPr>
          <p:cNvPr id="4" name="Rectangle 3"/>
          <p:cNvSpPr/>
          <p:nvPr/>
        </p:nvSpPr>
        <p:spPr>
          <a:xfrm>
            <a:off x="684213" y="1316355"/>
            <a:ext cx="4770522" cy="246221"/>
          </a:xfrm>
          <a:prstGeom prst="rect">
            <a:avLst/>
          </a:prstGeom>
        </p:spPr>
        <p:txBody>
          <a:bodyPr wrap="square" lIns="0" tIns="0" rIns="0" bIns="0">
            <a:spAutoFit/>
          </a:bodyPr>
          <a:lstStyle/>
          <a:p>
            <a:pPr algn="ctr"/>
            <a:r>
              <a:rPr lang="en-GB" sz="1600" dirty="0"/>
              <a:t>Use the ranges below for your </a:t>
            </a:r>
            <a:r>
              <a:rPr lang="en-GB" sz="1600" dirty="0" smtClean="0"/>
              <a:t>data.</a:t>
            </a:r>
            <a:endParaRPr lang="en-GB" sz="1600" dirty="0"/>
          </a:p>
        </p:txBody>
      </p:sp>
      <p:graphicFrame>
        <p:nvGraphicFramePr>
          <p:cNvPr id="5" name="Table 4"/>
          <p:cNvGraphicFramePr>
            <a:graphicFrameLocks noGrp="1"/>
          </p:cNvGraphicFramePr>
          <p:nvPr>
            <p:extLst>
              <p:ext uri="{D42A27DB-BD31-4B8C-83A1-F6EECF244321}">
                <p14:modId xmlns:p14="http://schemas.microsoft.com/office/powerpoint/2010/main" val="2914782916"/>
              </p:ext>
            </p:extLst>
          </p:nvPr>
        </p:nvGraphicFramePr>
        <p:xfrm>
          <a:off x="702734" y="1767840"/>
          <a:ext cx="4752000" cy="3322320"/>
        </p:xfrm>
        <a:graphic>
          <a:graphicData uri="http://schemas.openxmlformats.org/drawingml/2006/table">
            <a:tbl>
              <a:tblPr firstRow="1" bandRow="1">
                <a:tableStyleId>{5940675A-B579-460E-94D1-54222C63F5DA}</a:tableStyleId>
              </a:tblPr>
              <a:tblGrid>
                <a:gridCol w="2376000">
                  <a:extLst>
                    <a:ext uri="{9D8B030D-6E8A-4147-A177-3AD203B41FA5}">
                      <a16:colId xmlns:a16="http://schemas.microsoft.com/office/drawing/2014/main" xmlns="" val="20000"/>
                    </a:ext>
                  </a:extLst>
                </a:gridCol>
                <a:gridCol w="2376000">
                  <a:extLst>
                    <a:ext uri="{9D8B030D-6E8A-4147-A177-3AD203B41FA5}">
                      <a16:colId xmlns:a16="http://schemas.microsoft.com/office/drawing/2014/main" xmlns="" val="20001"/>
                    </a:ext>
                  </a:extLst>
                </a:gridCol>
              </a:tblGrid>
              <a:tr h="363382">
                <a:tc>
                  <a:txBody>
                    <a:bodyPr/>
                    <a:lstStyle/>
                    <a:p>
                      <a:pPr algn="ctr"/>
                      <a:r>
                        <a:rPr lang="en-GB" dirty="0">
                          <a:solidFill>
                            <a:schemeClr val="bg1"/>
                          </a:solidFill>
                        </a:rPr>
                        <a:t>Height</a:t>
                      </a:r>
                      <a:r>
                        <a:rPr lang="en-GB" baseline="0" dirty="0">
                          <a:solidFill>
                            <a:schemeClr val="bg1"/>
                          </a:solidFill>
                        </a:rPr>
                        <a:t> Range </a:t>
                      </a:r>
                      <a:r>
                        <a:rPr lang="en-GB" baseline="0" dirty="0" smtClean="0">
                          <a:solidFill>
                            <a:schemeClr val="bg1"/>
                          </a:solidFill>
                        </a:rPr>
                        <a:t>(</a:t>
                      </a:r>
                      <a:r>
                        <a:rPr lang="en-GB" dirty="0" smtClean="0">
                          <a:solidFill>
                            <a:schemeClr val="bg1"/>
                          </a:solidFill>
                        </a:rPr>
                        <a:t>cm)</a:t>
                      </a:r>
                      <a:endParaRPr lang="en-GB" dirty="0">
                        <a:solidFill>
                          <a:schemeClr val="bg1"/>
                        </a:solidFill>
                      </a:endParaRPr>
                    </a:p>
                  </a:txBody>
                  <a:tcPr>
                    <a:solidFill>
                      <a:srgbClr val="4EB2E5"/>
                    </a:solidFill>
                  </a:tcPr>
                </a:tc>
                <a:tc>
                  <a:txBody>
                    <a:bodyPr/>
                    <a:lstStyle/>
                    <a:p>
                      <a:pPr algn="ctr"/>
                      <a:r>
                        <a:rPr lang="en-GB" dirty="0">
                          <a:solidFill>
                            <a:schemeClr val="bg1"/>
                          </a:solidFill>
                        </a:rPr>
                        <a:t>Frequency</a:t>
                      </a:r>
                      <a:r>
                        <a:rPr lang="en-GB" baseline="0" dirty="0">
                          <a:solidFill>
                            <a:schemeClr val="bg1"/>
                          </a:solidFill>
                        </a:rPr>
                        <a:t> </a:t>
                      </a:r>
                      <a:endParaRPr lang="en-GB" dirty="0">
                        <a:solidFill>
                          <a:schemeClr val="bg1"/>
                        </a:solidFill>
                      </a:endParaRPr>
                    </a:p>
                  </a:txBody>
                  <a:tcPr>
                    <a:solidFill>
                      <a:srgbClr val="4EB2E5"/>
                    </a:solidFill>
                  </a:tcPr>
                </a:tc>
                <a:extLst>
                  <a:ext uri="{0D108BD9-81ED-4DB2-BD59-A6C34878D82A}">
                    <a16:rowId xmlns:a16="http://schemas.microsoft.com/office/drawing/2014/main" xmlns="" val="10000"/>
                  </a:ext>
                </a:extLst>
              </a:tr>
              <a:tr h="370840">
                <a:tc>
                  <a:txBody>
                    <a:bodyPr/>
                    <a:lstStyle/>
                    <a:p>
                      <a:pPr algn="ctr"/>
                      <a:r>
                        <a:rPr lang="en-GB" dirty="0"/>
                        <a:t>0-145</a:t>
                      </a:r>
                    </a:p>
                  </a:txBody>
                  <a:tcPr/>
                </a:tc>
                <a:tc>
                  <a:txBody>
                    <a:bodyPr/>
                    <a:lstStyle/>
                    <a:p>
                      <a:pPr algn="ctr"/>
                      <a:endParaRPr lang="en-GB" dirty="0"/>
                    </a:p>
                  </a:txBody>
                  <a:tcPr/>
                </a:tc>
                <a:extLst>
                  <a:ext uri="{0D108BD9-81ED-4DB2-BD59-A6C34878D82A}">
                    <a16:rowId xmlns:a16="http://schemas.microsoft.com/office/drawing/2014/main" xmlns="" val="10001"/>
                  </a:ext>
                </a:extLst>
              </a:tr>
              <a:tr h="370840">
                <a:tc>
                  <a:txBody>
                    <a:bodyPr/>
                    <a:lstStyle/>
                    <a:p>
                      <a:pPr algn="ctr"/>
                      <a:r>
                        <a:rPr lang="en-GB" dirty="0"/>
                        <a:t>146-149</a:t>
                      </a:r>
                    </a:p>
                  </a:txBody>
                  <a:tcPr/>
                </a:tc>
                <a:tc>
                  <a:txBody>
                    <a:bodyPr/>
                    <a:lstStyle/>
                    <a:p>
                      <a:pPr algn="ctr"/>
                      <a:endParaRPr lang="en-GB" dirty="0"/>
                    </a:p>
                  </a:txBody>
                  <a:tcPr/>
                </a:tc>
                <a:extLst>
                  <a:ext uri="{0D108BD9-81ED-4DB2-BD59-A6C34878D82A}">
                    <a16:rowId xmlns:a16="http://schemas.microsoft.com/office/drawing/2014/main" xmlns="" val="10002"/>
                  </a:ext>
                </a:extLst>
              </a:tr>
              <a:tr h="370840">
                <a:tc>
                  <a:txBody>
                    <a:bodyPr/>
                    <a:lstStyle/>
                    <a:p>
                      <a:pPr algn="ctr"/>
                      <a:r>
                        <a:rPr lang="en-GB" dirty="0"/>
                        <a:t>150-159</a:t>
                      </a:r>
                    </a:p>
                  </a:txBody>
                  <a:tcPr/>
                </a:tc>
                <a:tc>
                  <a:txBody>
                    <a:bodyPr/>
                    <a:lstStyle/>
                    <a:p>
                      <a:pPr algn="ctr"/>
                      <a:endParaRPr lang="en-GB" dirty="0"/>
                    </a:p>
                  </a:txBody>
                  <a:tcPr/>
                </a:tc>
                <a:extLst>
                  <a:ext uri="{0D108BD9-81ED-4DB2-BD59-A6C34878D82A}">
                    <a16:rowId xmlns:a16="http://schemas.microsoft.com/office/drawing/2014/main" xmlns="" val="10003"/>
                  </a:ext>
                </a:extLst>
              </a:tr>
              <a:tr h="370840">
                <a:tc>
                  <a:txBody>
                    <a:bodyPr/>
                    <a:lstStyle/>
                    <a:p>
                      <a:pPr algn="ctr"/>
                      <a:r>
                        <a:rPr lang="en-GB" dirty="0"/>
                        <a:t>160-169</a:t>
                      </a:r>
                    </a:p>
                  </a:txBody>
                  <a:tcPr/>
                </a:tc>
                <a:tc>
                  <a:txBody>
                    <a:bodyPr/>
                    <a:lstStyle/>
                    <a:p>
                      <a:pPr algn="ctr"/>
                      <a:endParaRPr lang="en-GB" dirty="0"/>
                    </a:p>
                  </a:txBody>
                  <a:tcPr/>
                </a:tc>
                <a:extLst>
                  <a:ext uri="{0D108BD9-81ED-4DB2-BD59-A6C34878D82A}">
                    <a16:rowId xmlns:a16="http://schemas.microsoft.com/office/drawing/2014/main" xmlns="" val="10004"/>
                  </a:ext>
                </a:extLst>
              </a:tr>
              <a:tr h="370840">
                <a:tc>
                  <a:txBody>
                    <a:bodyPr/>
                    <a:lstStyle/>
                    <a:p>
                      <a:pPr algn="ctr"/>
                      <a:r>
                        <a:rPr lang="en-GB" dirty="0"/>
                        <a:t>170-179</a:t>
                      </a:r>
                    </a:p>
                  </a:txBody>
                  <a:tcPr/>
                </a:tc>
                <a:tc>
                  <a:txBody>
                    <a:bodyPr/>
                    <a:lstStyle/>
                    <a:p>
                      <a:pPr algn="ctr"/>
                      <a:endParaRPr lang="en-GB"/>
                    </a:p>
                  </a:txBody>
                  <a:tcPr/>
                </a:tc>
                <a:extLst>
                  <a:ext uri="{0D108BD9-81ED-4DB2-BD59-A6C34878D82A}">
                    <a16:rowId xmlns:a16="http://schemas.microsoft.com/office/drawing/2014/main" xmlns="" val="10005"/>
                  </a:ext>
                </a:extLst>
              </a:tr>
              <a:tr h="370840">
                <a:tc>
                  <a:txBody>
                    <a:bodyPr/>
                    <a:lstStyle/>
                    <a:p>
                      <a:pPr algn="ctr"/>
                      <a:r>
                        <a:rPr lang="en-GB" dirty="0"/>
                        <a:t>179-180</a:t>
                      </a:r>
                    </a:p>
                  </a:txBody>
                  <a:tcPr/>
                </a:tc>
                <a:tc>
                  <a:txBody>
                    <a:bodyPr/>
                    <a:lstStyle/>
                    <a:p>
                      <a:pPr algn="ctr"/>
                      <a:endParaRPr lang="en-GB"/>
                    </a:p>
                  </a:txBody>
                  <a:tcPr/>
                </a:tc>
                <a:extLst>
                  <a:ext uri="{0D108BD9-81ED-4DB2-BD59-A6C34878D82A}">
                    <a16:rowId xmlns:a16="http://schemas.microsoft.com/office/drawing/2014/main" xmlns="" val="10006"/>
                  </a:ext>
                </a:extLst>
              </a:tr>
              <a:tr h="185420">
                <a:tc>
                  <a:txBody>
                    <a:bodyPr/>
                    <a:lstStyle/>
                    <a:p>
                      <a:pPr algn="ctr"/>
                      <a:r>
                        <a:rPr lang="en-GB" dirty="0"/>
                        <a:t>180-189</a:t>
                      </a:r>
                    </a:p>
                  </a:txBody>
                  <a:tcPr/>
                </a:tc>
                <a:tc>
                  <a:txBody>
                    <a:bodyPr/>
                    <a:lstStyle/>
                    <a:p>
                      <a:pPr algn="ctr"/>
                      <a:endParaRPr lang="en-GB" dirty="0"/>
                    </a:p>
                  </a:txBody>
                  <a:tcPr/>
                </a:tc>
                <a:extLst>
                  <a:ext uri="{0D108BD9-81ED-4DB2-BD59-A6C34878D82A}">
                    <a16:rowId xmlns:a16="http://schemas.microsoft.com/office/drawing/2014/main" xmlns="" val="10007"/>
                  </a:ext>
                </a:extLst>
              </a:tr>
              <a:tr h="185420">
                <a:tc>
                  <a:txBody>
                    <a:bodyPr/>
                    <a:lstStyle/>
                    <a:p>
                      <a:pPr algn="ctr"/>
                      <a:r>
                        <a:rPr lang="en-GB" dirty="0"/>
                        <a:t>190-260</a:t>
                      </a:r>
                    </a:p>
                  </a:txBody>
                  <a:tcPr/>
                </a:tc>
                <a:tc>
                  <a:txBody>
                    <a:bodyPr/>
                    <a:lstStyle/>
                    <a:p>
                      <a:pPr algn="ctr"/>
                      <a:endParaRPr lang="en-GB" dirty="0"/>
                    </a:p>
                  </a:txBody>
                  <a:tcPr/>
                </a:tc>
                <a:extLst>
                  <a:ext uri="{0D108BD9-81ED-4DB2-BD59-A6C34878D82A}">
                    <a16:rowId xmlns:a16="http://schemas.microsoft.com/office/drawing/2014/main" xmlns="" val="10008"/>
                  </a:ext>
                </a:extLst>
              </a:tr>
            </a:tbl>
          </a:graphicData>
        </a:graphic>
      </p:graphicFrame>
      <p:sp>
        <p:nvSpPr>
          <p:cNvPr id="6" name="Rectangle 5"/>
          <p:cNvSpPr/>
          <p:nvPr/>
        </p:nvSpPr>
        <p:spPr>
          <a:xfrm>
            <a:off x="5664202" y="3376507"/>
            <a:ext cx="2795586" cy="1723549"/>
          </a:xfrm>
          <a:prstGeom prst="rect">
            <a:avLst/>
          </a:prstGeom>
        </p:spPr>
        <p:txBody>
          <a:bodyPr wrap="square" lIns="0" tIns="0" rIns="0" bIns="0">
            <a:spAutoFit/>
          </a:bodyPr>
          <a:lstStyle/>
          <a:p>
            <a:pPr marL="342900" indent="-342900">
              <a:buFont typeface="+mj-lt"/>
              <a:buAutoNum type="arabicPeriod"/>
            </a:pPr>
            <a:r>
              <a:rPr lang="en-GB" sz="1600" dirty="0"/>
              <a:t>Using the data already collected for height, draw another results table. </a:t>
            </a:r>
          </a:p>
          <a:p>
            <a:pPr marL="342900" indent="-342900">
              <a:buFont typeface="+mj-lt"/>
              <a:buAutoNum type="arabicPeriod"/>
            </a:pPr>
            <a:endParaRPr lang="en-GB" sz="1600" dirty="0"/>
          </a:p>
          <a:p>
            <a:pPr marL="342900" indent="-342900">
              <a:buFont typeface="+mj-lt"/>
              <a:buAutoNum type="arabicPeriod"/>
            </a:pPr>
            <a:r>
              <a:rPr lang="en-GB" sz="1600" dirty="0" smtClean="0"/>
              <a:t>Place </a:t>
            </a:r>
            <a:r>
              <a:rPr lang="en-GB" sz="1600" dirty="0"/>
              <a:t>the frequency </a:t>
            </a:r>
            <a:r>
              <a:rPr lang="en-GB" sz="1600" dirty="0" smtClean="0"/>
              <a:t/>
            </a:r>
            <a:br>
              <a:rPr lang="en-GB" sz="1600" dirty="0" smtClean="0"/>
            </a:br>
            <a:r>
              <a:rPr lang="en-GB" sz="1600" dirty="0" smtClean="0"/>
              <a:t>of </a:t>
            </a:r>
            <a:r>
              <a:rPr lang="en-GB" sz="1600" dirty="0"/>
              <a:t>heights into the </a:t>
            </a:r>
            <a:r>
              <a:rPr lang="en-GB" sz="1600" dirty="0" smtClean="0"/>
              <a:t/>
            </a:r>
            <a:br>
              <a:rPr lang="en-GB" sz="1600" dirty="0" smtClean="0"/>
            </a:br>
            <a:r>
              <a:rPr lang="en-GB" sz="1600" dirty="0" smtClean="0"/>
              <a:t>results </a:t>
            </a:r>
            <a:r>
              <a:rPr lang="en-GB" sz="1600" dirty="0"/>
              <a:t>table. </a:t>
            </a:r>
          </a:p>
        </p:txBody>
      </p:sp>
      <p:grpSp>
        <p:nvGrpSpPr>
          <p:cNvPr id="7" name="Group 6">
            <a:extLst>
              <a:ext uri="{FF2B5EF4-FFF2-40B4-BE49-F238E27FC236}">
                <a16:creationId xmlns:a16="http://schemas.microsoft.com/office/drawing/2014/main" xmlns="" id="{7D246139-0836-454D-A8F4-B557A8F14D6C}"/>
              </a:ext>
            </a:extLst>
          </p:cNvPr>
          <p:cNvGrpSpPr/>
          <p:nvPr/>
        </p:nvGrpSpPr>
        <p:grpSpPr>
          <a:xfrm>
            <a:off x="5156200" y="1767840"/>
            <a:ext cx="3180243" cy="1280160"/>
            <a:chOff x="245534" y="1730187"/>
            <a:chExt cx="3180243" cy="1280160"/>
          </a:xfrm>
        </p:grpSpPr>
        <p:sp>
          <p:nvSpPr>
            <p:cNvPr id="8" name="Rectangle 7">
              <a:extLst>
                <a:ext uri="{FF2B5EF4-FFF2-40B4-BE49-F238E27FC236}">
                  <a16:creationId xmlns:a16="http://schemas.microsoft.com/office/drawing/2014/main" xmlns="" id="{3C3D7B2E-4ECF-446B-B3F4-12C67193C521}"/>
                </a:ext>
              </a:extLst>
            </p:cNvPr>
            <p:cNvSpPr/>
            <p:nvPr/>
          </p:nvSpPr>
          <p:spPr>
            <a:xfrm>
              <a:off x="684213" y="173018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Add a tally of the number of people, in this </a:t>
              </a:r>
              <a:r>
                <a:rPr lang="en-GB" sz="1400" dirty="0" smtClean="0">
                  <a:solidFill>
                    <a:srgbClr val="404040"/>
                  </a:solidFill>
                  <a:ea typeface="Calibri" panose="020F0502020204030204" pitchFamily="34" charset="0"/>
                  <a:cs typeface="BPreplay"/>
                </a:rPr>
                <a:t>column.</a:t>
              </a:r>
              <a:endParaRPr lang="en-GB" sz="1400" dirty="0">
                <a:solidFill>
                  <a:srgbClr val="404040"/>
                </a:solidFill>
                <a:ea typeface="Calibri" panose="020F0502020204030204" pitchFamily="34" charset="0"/>
                <a:cs typeface="BPreplay"/>
              </a:endParaRPr>
            </a:p>
          </p:txBody>
        </p:sp>
        <p:cxnSp>
          <p:nvCxnSpPr>
            <p:cNvPr id="9" name="Straight Arrow Connector 8">
              <a:extLst>
                <a:ext uri="{FF2B5EF4-FFF2-40B4-BE49-F238E27FC236}">
                  <a16:creationId xmlns:a16="http://schemas.microsoft.com/office/drawing/2014/main" xmlns="" id="{9FDA8507-42D6-497F-95B7-9065C329AC37}"/>
                </a:ext>
              </a:extLst>
            </p:cNvPr>
            <p:cNvCxnSpPr>
              <a:stCxn id="8" idx="2"/>
            </p:cNvCxnSpPr>
            <p:nvPr/>
          </p:nvCxnSpPr>
          <p:spPr>
            <a:xfrm flipH="1">
              <a:off x="245534" y="2331447"/>
              <a:ext cx="1809461" cy="67890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684213" y="5430891"/>
            <a:ext cx="3887787" cy="492443"/>
          </a:xfrm>
          <a:prstGeom prst="rect">
            <a:avLst/>
          </a:prstGeom>
        </p:spPr>
        <p:txBody>
          <a:bodyPr wrap="square" lIns="0" tIns="0" rIns="0" bIns="0">
            <a:spAutoFit/>
          </a:bodyPr>
          <a:lstStyle/>
          <a:p>
            <a:r>
              <a:rPr lang="en-GB" sz="1600" dirty="0">
                <a:latin typeface="+mj-lt"/>
              </a:rPr>
              <a:t>Extension: </a:t>
            </a:r>
            <a:r>
              <a:rPr lang="en-GB" sz="1600" dirty="0"/>
              <a:t>What could you do with the results now?</a:t>
            </a:r>
            <a:endParaRPr lang="en-GB" sz="1600" dirty="0"/>
          </a:p>
        </p:txBody>
      </p:sp>
      <p:grpSp>
        <p:nvGrpSpPr>
          <p:cNvPr id="12" name="Group 11"/>
          <p:cNvGrpSpPr/>
          <p:nvPr/>
        </p:nvGrpSpPr>
        <p:grpSpPr>
          <a:xfrm>
            <a:off x="4656665" y="5582412"/>
            <a:ext cx="1906587" cy="440266"/>
            <a:chOff x="684213" y="2091267"/>
            <a:chExt cx="1906587" cy="440266"/>
          </a:xfrm>
        </p:grpSpPr>
        <p:sp>
          <p:nvSpPr>
            <p:cNvPr id="13" name="Rectangle 12"/>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701146" y="2126734"/>
              <a:ext cx="1889651" cy="369332"/>
            </a:xfrm>
            <a:prstGeom prst="rect">
              <a:avLst/>
            </a:prstGeom>
            <a:noFill/>
          </p:spPr>
          <p:txBody>
            <a:bodyPr wrap="square" rtlCol="0">
              <a:spAutoFit/>
            </a:bodyPr>
            <a:lstStyle/>
            <a:p>
              <a:pPr algn="ctr"/>
              <a:r>
                <a:rPr lang="en-GB" dirty="0"/>
                <a:t>Make a graph </a:t>
              </a:r>
            </a:p>
          </p:txBody>
        </p:sp>
      </p:grpSp>
    </p:spTree>
    <p:extLst>
      <p:ext uri="{BB962C8B-B14F-4D97-AF65-F5344CB8AC3E}">
        <p14:creationId xmlns:p14="http://schemas.microsoft.com/office/powerpoint/2010/main" val="24860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Twinkl">
      <a:dk1>
        <a:srgbClr val="1C1C1C"/>
      </a:dk1>
      <a:lt1>
        <a:sysClr val="window" lastClr="FFFFFF"/>
      </a:lt1>
      <a:dk2>
        <a:srgbClr val="0C0C0C"/>
      </a:dk2>
      <a:lt2>
        <a:srgbClr val="DCD8DC"/>
      </a:lt2>
      <a:accent1>
        <a:srgbClr val="E52733"/>
      </a:accent1>
      <a:accent2>
        <a:srgbClr val="E94E14"/>
      </a:accent2>
      <a:accent3>
        <a:srgbClr val="F9B000"/>
      </a:accent3>
      <a:accent4>
        <a:srgbClr val="86BD34"/>
      </a:accent4>
      <a:accent5>
        <a:srgbClr val="003F7D"/>
      </a:accent5>
      <a:accent6>
        <a:srgbClr val="65186A"/>
      </a:accent6>
      <a:hlink>
        <a:srgbClr val="6D6D6D"/>
      </a:hlink>
      <a:folHlink>
        <a:srgbClr val="B8B8B8"/>
      </a:folHlink>
    </a:clrScheme>
    <a:fontScheme name="Custom 1">
      <a:majorFont>
        <a:latin typeface="Twinkl SemiBold"/>
        <a:ea typeface=""/>
        <a:cs typeface=""/>
      </a:majorFont>
      <a:minorFont>
        <a:latin typeface="Twinkl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mn-lt"/>
          </a:defRPr>
        </a:defPPr>
      </a:lstStyle>
    </a:txDef>
  </a:objectDefaults>
  <a:extraClrSchemeLst/>
  <a:extLst>
    <a:ext uri="{05A4C25C-085E-4340-85A3-A5531E510DB2}">
      <thm15:themeFamily xmlns:thm15="http://schemas.microsoft.com/office/thememl/2012/main" name="Secondary PowerPoint Template New.pptx" id="{32E1EC1C-463D-4F51-8886-E757C53C7D28}" vid="{10FCE535-D698-4133-92AA-FC0C8D1E83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5ECFB82-8751-4FD5-849F-FB4087D27449}"/>
</file>

<file path=customXml/itemProps2.xml><?xml version="1.0" encoding="utf-8"?>
<ds:datastoreItem xmlns:ds="http://schemas.openxmlformats.org/officeDocument/2006/customXml" ds:itemID="{F2AAB3F8-7C0A-4488-9411-B3266B35F7C1}"/>
</file>

<file path=customXml/itemProps3.xml><?xml version="1.0" encoding="utf-8"?>
<ds:datastoreItem xmlns:ds="http://schemas.openxmlformats.org/officeDocument/2006/customXml" ds:itemID="{67489B02-3B01-4AE8-96AC-4BE865E111A3}"/>
</file>

<file path=docProps/app.xml><?xml version="1.0" encoding="utf-8"?>
<Properties xmlns="http://schemas.openxmlformats.org/officeDocument/2006/extended-properties" xmlns:vt="http://schemas.openxmlformats.org/officeDocument/2006/docPropsVTypes">
  <Template>Secondary PowerPoint Template</Template>
  <TotalTime>207</TotalTime>
  <Words>698</Words>
  <Application>Microsoft Office PowerPoint</Application>
  <PresentationFormat>On-screen Show (4:3)</PresentationFormat>
  <Paragraphs>157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Twinkl Light</vt:lpstr>
      <vt:lpstr>Arial</vt:lpstr>
      <vt:lpstr>Twinkl SemiBold</vt:lpstr>
      <vt:lpstr>BPreplay</vt:lpstr>
      <vt:lpstr>Calibri</vt:lpstr>
      <vt:lpstr>Clear Sans Light</vt:lpstr>
      <vt:lpstr>Sassoon Infant Rg</vt:lpstr>
      <vt:lpstr>Clear Sans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Torr</dc:creator>
  <cp:lastModifiedBy>Philip Tinkler</cp:lastModifiedBy>
  <cp:revision>21</cp:revision>
  <dcterms:created xsi:type="dcterms:W3CDTF">2017-08-21T08:13:11Z</dcterms:created>
  <dcterms:modified xsi:type="dcterms:W3CDTF">2019-02-11T16:29:18Z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